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89" r:id="rId3"/>
    <p:sldId id="302" r:id="rId4"/>
    <p:sldId id="295" r:id="rId5"/>
    <p:sldId id="303" r:id="rId6"/>
    <p:sldId id="304" r:id="rId7"/>
    <p:sldId id="305" r:id="rId8"/>
    <p:sldId id="306" r:id="rId9"/>
    <p:sldId id="307" r:id="rId10"/>
    <p:sldId id="317" r:id="rId11"/>
    <p:sldId id="308" r:id="rId12"/>
    <p:sldId id="310" r:id="rId13"/>
    <p:sldId id="309" r:id="rId14"/>
    <p:sldId id="311" r:id="rId15"/>
    <p:sldId id="313" r:id="rId16"/>
    <p:sldId id="312" r:id="rId17"/>
    <p:sldId id="316" r:id="rId18"/>
    <p:sldId id="314" r:id="rId19"/>
    <p:sldId id="315" r:id="rId20"/>
  </p:sldIdLst>
  <p:sldSz cx="9144000" cy="6858000" type="screen4x3"/>
  <p:notesSz cx="6669088" cy="9926638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73">
          <p15:clr>
            <a:srgbClr val="A4A3A4"/>
          </p15:clr>
        </p15:guide>
        <p15:guide id="2" pos="29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91E"/>
    <a:srgbClr val="6A6B6A"/>
    <a:srgbClr val="B8B8B8"/>
    <a:srgbClr val="2F5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sfarg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12" autoAdjust="0"/>
  </p:normalViewPr>
  <p:slideViewPr>
    <p:cSldViewPr snapToGrid="0" snapToObjects="1" showGuides="1">
      <p:cViewPr>
        <p:scale>
          <a:sx n="91" d="100"/>
          <a:sy n="91" d="100"/>
        </p:scale>
        <p:origin x="2046" y="630"/>
      </p:cViewPr>
      <p:guideLst>
        <p:guide orient="horz" pos="1173"/>
        <p:guide pos="29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402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889938" cy="496332"/>
          </a:xfrm>
          <a:prstGeom prst="rect">
            <a:avLst/>
          </a:prstGeom>
        </p:spPr>
        <p:txBody>
          <a:bodyPr vert="horz" lIns="90731" tIns="45365" rIns="90731" bIns="45365" rtlCol="0"/>
          <a:lstStyle>
            <a:lvl1pPr algn="l">
              <a:defRPr sz="11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9" y="1"/>
            <a:ext cx="2889938" cy="496332"/>
          </a:xfrm>
          <a:prstGeom prst="rect">
            <a:avLst/>
          </a:prstGeom>
        </p:spPr>
        <p:txBody>
          <a:bodyPr vert="horz" lIns="90731" tIns="45365" rIns="90731" bIns="45365" rtlCol="0"/>
          <a:lstStyle>
            <a:lvl1pPr algn="r">
              <a:defRPr sz="1100"/>
            </a:lvl1pPr>
          </a:lstStyle>
          <a:p>
            <a:fld id="{FFAE2B88-398D-C744-AAC4-8B76D1CCBD86}" type="datetimeFigureOut">
              <a:rPr lang="nb-NO"/>
              <a:pPr/>
              <a:t>29.01.2018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31" tIns="45365" rIns="90731" bIns="45365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10" y="4715155"/>
            <a:ext cx="5335270" cy="4466987"/>
          </a:xfrm>
          <a:prstGeom prst="rect">
            <a:avLst/>
          </a:prstGeom>
        </p:spPr>
        <p:txBody>
          <a:bodyPr vert="horz" lIns="90731" tIns="45365" rIns="90731" bIns="45365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889938" cy="496332"/>
          </a:xfrm>
          <a:prstGeom prst="rect">
            <a:avLst/>
          </a:prstGeom>
        </p:spPr>
        <p:txBody>
          <a:bodyPr vert="horz" lIns="90731" tIns="45365" rIns="90731" bIns="45365" rtlCol="0" anchor="b"/>
          <a:lstStyle>
            <a:lvl1pPr algn="l">
              <a:defRPr sz="11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9" y="9428585"/>
            <a:ext cx="2889938" cy="496332"/>
          </a:xfrm>
          <a:prstGeom prst="rect">
            <a:avLst/>
          </a:prstGeom>
        </p:spPr>
        <p:txBody>
          <a:bodyPr vert="horz" lIns="90731" tIns="45365" rIns="90731" bIns="45365" rtlCol="0" anchor="b"/>
          <a:lstStyle>
            <a:lvl1pPr algn="r">
              <a:defRPr sz="1100"/>
            </a:lvl1pPr>
          </a:lstStyle>
          <a:p>
            <a:fld id="{5BE2F697-9B68-8B48-B2AF-4760C231B438}" type="slidenum">
              <a:rPr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25833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sz="1500" dirty="0"/>
              <a:t>Reguleringsplan er et arealplankart med tilhørende bestemmelser som angir</a:t>
            </a:r>
          </a:p>
          <a:p>
            <a:pPr marL="164146" indent="-164146">
              <a:buFontTx/>
              <a:buChar char="-"/>
            </a:pPr>
            <a:r>
              <a:rPr lang="nb-NO" sz="1500" dirty="0"/>
              <a:t>Bruk</a:t>
            </a:r>
          </a:p>
          <a:p>
            <a:pPr marL="164146" indent="-164146">
              <a:buFontTx/>
              <a:buChar char="-"/>
            </a:pPr>
            <a:r>
              <a:rPr lang="nb-NO" sz="1500" dirty="0"/>
              <a:t>Vern</a:t>
            </a:r>
          </a:p>
          <a:p>
            <a:pPr marL="164146" indent="-164146">
              <a:buFontTx/>
              <a:buChar char="-"/>
            </a:pPr>
            <a:r>
              <a:rPr lang="nb-NO" sz="1500" dirty="0"/>
              <a:t>Utforming </a:t>
            </a:r>
          </a:p>
          <a:p>
            <a:r>
              <a:rPr lang="nb-NO" sz="1500" dirty="0"/>
              <a:t>Av arealer og fysiske omgivelser.</a:t>
            </a:r>
          </a:p>
          <a:p>
            <a:r>
              <a:rPr lang="nb-NO" sz="1500" dirty="0"/>
              <a:t>Områderegulering brukes der kommunen har behov for en mer detaljert avklaring over et større område enn det som er mulig i en arealplan. Samtidig som det kan være behov for en viss </a:t>
            </a:r>
            <a:r>
              <a:rPr lang="nb-NO" sz="1500" dirty="0" err="1"/>
              <a:t>overordnethet</a:t>
            </a:r>
            <a:r>
              <a:rPr lang="nb-NO" sz="1500" dirty="0"/>
              <a:t> enn det man får ved en </a:t>
            </a:r>
            <a:r>
              <a:rPr lang="nb-NO" sz="1500" dirty="0" err="1"/>
              <a:t>detajregulering</a:t>
            </a:r>
            <a:r>
              <a:rPr lang="nb-NO" sz="1500" dirty="0"/>
              <a:t>.</a:t>
            </a:r>
          </a:p>
          <a:p>
            <a:endParaRPr lang="nb-NO" sz="1500" dirty="0"/>
          </a:p>
          <a:p>
            <a:r>
              <a:rPr lang="nb-NO" sz="1500" dirty="0"/>
              <a:t>En reguleringsplan fastsetter framtidig arealbruk for området og er ved kommunestyrets vedtak bindende for nye tiltak eller utvidelse av eksisterende tiltak som nevnt i § 1-6. Planen gjelder fra kommunestyrets vedtak, dersom ikke saken skal avgjøres av departementet etter § 12-13. </a:t>
            </a:r>
          </a:p>
          <a:p>
            <a:r>
              <a:rPr lang="nb-NO" sz="1500" dirty="0"/>
              <a:t>Reguleringsplan er grunnlag for ekspropriasjon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2F697-9B68-8B48-B2AF-4760C231B438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1059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2F697-9B68-8B48-B2AF-4760C231B438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022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sz="1500" dirty="0"/>
              <a:t>Hensynssoner viser til hvilke viktige hensyn som må iakttas innenfor sonen, uavhengig av hvilken arealbruk det planlegges for. Bestemmelser til hensynssoner gir rettslig bindende begrensninger. Som vi ser legges hensynssoner i bestemmelsene og skal vises i plankartet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2F697-9B68-8B48-B2AF-4760C231B438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126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2F697-9B68-8B48-B2AF-4760C231B438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257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2F697-9B68-8B48-B2AF-4760C231B438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9873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2F697-9B68-8B48-B2AF-4760C231B438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7864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2F697-9B68-8B48-B2AF-4760C231B438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4933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Bestemmelsene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2F697-9B68-8B48-B2AF-4760C231B438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7434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2F697-9B68-8B48-B2AF-4760C231B438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7456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2F697-9B68-8B48-B2AF-4760C231B438}" type="slidenum">
              <a:rPr lang="nb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51432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2F697-9B68-8B48-B2AF-4760C231B438}" type="slidenum">
              <a:rPr lang="nb-NO" smtClean="0"/>
              <a:pPr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7924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2F697-9B68-8B48-B2AF-4760C231B438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6119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854075" y="458788"/>
            <a:ext cx="4960938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300" dirty="0"/>
              <a:t>Planforslaget inneholder en del vurderinger av mulige virkninger av tiltakene ved at de blir gjennomført eller ikke. Her presenteres en oppsummering av tiltakene med en del </a:t>
            </a:r>
            <a:r>
              <a:rPr lang="nb-NO" sz="1300" dirty="0" err="1"/>
              <a:t>undertiltak</a:t>
            </a:r>
            <a:r>
              <a:rPr lang="nb-NO" sz="1300" dirty="0"/>
              <a:t>, og hvilke virkninger de vil kunne ha for </a:t>
            </a:r>
          </a:p>
          <a:p>
            <a:pPr marL="164146" indent="-164146">
              <a:buFontTx/>
              <a:buChar char="-"/>
            </a:pPr>
            <a:r>
              <a:rPr lang="nb-NO" sz="1300" dirty="0"/>
              <a:t>Landskap</a:t>
            </a:r>
          </a:p>
          <a:p>
            <a:pPr marL="164146" indent="-164146">
              <a:buFontTx/>
              <a:buChar char="-"/>
            </a:pPr>
            <a:r>
              <a:rPr lang="nb-NO" sz="1300" dirty="0"/>
              <a:t>Kulturminner</a:t>
            </a:r>
          </a:p>
          <a:p>
            <a:pPr marL="164146" indent="-164146">
              <a:buFontTx/>
              <a:buChar char="-"/>
            </a:pPr>
            <a:r>
              <a:rPr lang="nb-NO" sz="1300" dirty="0"/>
              <a:t>Naturmangfold</a:t>
            </a:r>
          </a:p>
          <a:p>
            <a:pPr marL="164146" indent="-164146">
              <a:buFontTx/>
              <a:buChar char="-"/>
            </a:pPr>
            <a:r>
              <a:rPr lang="nb-NO" sz="1300" dirty="0"/>
              <a:t>Reindrift</a:t>
            </a:r>
          </a:p>
          <a:p>
            <a:pPr marL="164146" indent="-164146">
              <a:buFontTx/>
              <a:buChar char="-"/>
            </a:pPr>
            <a:r>
              <a:rPr lang="nb-NO" sz="1300" dirty="0"/>
              <a:t>Rekreasjon og friluftsliv</a:t>
            </a:r>
          </a:p>
          <a:p>
            <a:pPr marL="164146" indent="-164146">
              <a:buFontTx/>
              <a:buChar char="-"/>
            </a:pPr>
            <a:r>
              <a:rPr lang="nb-NO" sz="1300" dirty="0"/>
              <a:t>Reiseliv</a:t>
            </a:r>
          </a:p>
          <a:p>
            <a:pPr marL="164146" indent="-164146">
              <a:buFontTx/>
              <a:buChar char="-"/>
            </a:pPr>
            <a:r>
              <a:rPr lang="nb-NO" sz="1300" dirty="0"/>
              <a:t>Øvrig næringsliv</a:t>
            </a:r>
          </a:p>
          <a:p>
            <a:pPr marL="164146" indent="-164146">
              <a:buFontTx/>
              <a:buChar char="-"/>
            </a:pPr>
            <a:r>
              <a:rPr lang="nb-NO" sz="1300" dirty="0"/>
              <a:t>Trafikale forhold</a:t>
            </a:r>
          </a:p>
          <a:p>
            <a:pPr marL="164146" indent="-164146">
              <a:buFontTx/>
              <a:buChar char="-"/>
            </a:pPr>
            <a:r>
              <a:rPr lang="nb-NO" sz="1300" dirty="0"/>
              <a:t>Personsikkerhet</a:t>
            </a:r>
          </a:p>
          <a:p>
            <a:pPr marL="164146" indent="-164146">
              <a:buFontTx/>
              <a:buChar char="-"/>
            </a:pPr>
            <a:r>
              <a:rPr lang="nb-NO" sz="1300" dirty="0"/>
              <a:t>Kommunal økonomi</a:t>
            </a:r>
          </a:p>
          <a:p>
            <a:r>
              <a:rPr lang="nb-NO" sz="1300" dirty="0"/>
              <a:t>Ved gjennomføring eller ikke gjennomføring. Matrisen bruker en fargekoding som antyder konsekvens – Fra mørkt blått som er stor positiv konsekvens til mørkt rødt som er stor negativ konsekvens </a:t>
            </a:r>
          </a:p>
          <a:p>
            <a:pPr marL="164146" indent="-164146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2F697-9B68-8B48-B2AF-4760C231B438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4325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7. Utløser problemstillinger med tanke på </a:t>
            </a:r>
          </a:p>
          <a:p>
            <a:pPr marL="164146" indent="-164146">
              <a:buFontTx/>
              <a:buChar char="-"/>
            </a:pPr>
            <a:r>
              <a:rPr lang="nb-NO" dirty="0" smtClean="0"/>
              <a:t>Drift</a:t>
            </a:r>
          </a:p>
          <a:p>
            <a:pPr marL="164146" indent="-164146">
              <a:buFontTx/>
              <a:buChar char="-"/>
            </a:pPr>
            <a:r>
              <a:rPr lang="nb-NO" dirty="0" smtClean="0"/>
              <a:t>Investeringskostnader</a:t>
            </a:r>
          </a:p>
          <a:p>
            <a:pPr marL="164146" indent="-164146">
              <a:buFontTx/>
              <a:buChar char="-"/>
            </a:pPr>
            <a:r>
              <a:rPr lang="nb-NO" dirty="0" smtClean="0"/>
              <a:t>Avgift</a:t>
            </a:r>
          </a:p>
          <a:p>
            <a:pPr marL="164146" indent="-164146">
              <a:buFontTx/>
              <a:buChar char="-"/>
            </a:pPr>
            <a:endParaRPr lang="nb-NO" dirty="0"/>
          </a:p>
          <a:p>
            <a:r>
              <a:rPr lang="nb-NO" dirty="0" smtClean="0"/>
              <a:t>8. Egentlig en videreføring der det tillate sopparbeiding av turstier og </a:t>
            </a:r>
            <a:r>
              <a:rPr lang="nb-NO" dirty="0" err="1" smtClean="0"/>
              <a:t>sikkerhetsforanstaltinger</a:t>
            </a:r>
            <a:endParaRPr lang="nb-NO" dirty="0" smtClean="0"/>
          </a:p>
          <a:p>
            <a:endParaRPr lang="nb-NO" dirty="0"/>
          </a:p>
          <a:p>
            <a:r>
              <a:rPr lang="nb-NO" dirty="0" smtClean="0"/>
              <a:t>9. Grunneier/fester som styrer hvem som skal kunne etablere seg innenfor formålet. Det man kan gjøre noe med er å regulere mulighetene for langtidsparkering av campingvogner og bobiler gjennom bestemmelser til formålet, og kanskje ut fra et beredskapshensyn</a:t>
            </a:r>
          </a:p>
          <a:p>
            <a:pPr marL="164146" indent="-164146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2F697-9B68-8B48-B2AF-4760C231B438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5618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Stort sett </a:t>
            </a:r>
            <a:r>
              <a:rPr lang="nb-NO" dirty="0" err="1" smtClean="0"/>
              <a:t>hee</a:t>
            </a:r>
            <a:r>
              <a:rPr lang="nb-NO" dirty="0" smtClean="0"/>
              <a:t> NK-halvøya omfattes av </a:t>
            </a:r>
            <a:r>
              <a:rPr lang="nb-NO" dirty="0" err="1" smtClean="0"/>
              <a:t>LNFR</a:t>
            </a:r>
            <a:r>
              <a:rPr lang="nb-NO" dirty="0" smtClean="0"/>
              <a:t>-formålet (landbruk, natur- og </a:t>
            </a:r>
            <a:r>
              <a:rPr lang="nb-NO" dirty="0" err="1" smtClean="0"/>
              <a:t>friluftsformål</a:t>
            </a:r>
            <a:r>
              <a:rPr lang="nb-NO" dirty="0" smtClean="0"/>
              <a:t> og reindrift.</a:t>
            </a:r>
            <a:r>
              <a:rPr lang="nb-NO" dirty="0"/>
              <a:t> </a:t>
            </a:r>
          </a:p>
          <a:p>
            <a:endParaRPr lang="nb-NO" dirty="0" smtClean="0"/>
          </a:p>
          <a:p>
            <a:r>
              <a:rPr lang="nb-NO" dirty="0" smtClean="0"/>
              <a:t>Underformål: </a:t>
            </a:r>
          </a:p>
          <a:p>
            <a:r>
              <a:rPr lang="nb-NO" dirty="0" smtClean="0"/>
              <a:t>a) areal </a:t>
            </a:r>
            <a:r>
              <a:rPr lang="nb-NO" dirty="0"/>
              <a:t>for nødvendige tiltak for landbruk og reindrift og gårdstilknyttet næringsvirksomhet basert på gårdens ressursgrunnlag</a:t>
            </a:r>
            <a:r>
              <a:rPr lang="nb-NO" dirty="0" smtClean="0"/>
              <a:t>,</a:t>
            </a:r>
            <a:endParaRPr lang="nb-NO" dirty="0"/>
          </a:p>
          <a:p>
            <a:pPr marL="218862" indent="-218862">
              <a:buAutoNum type="alphaLcParenR" startAt="2"/>
            </a:pPr>
            <a:r>
              <a:rPr lang="nb-NO" dirty="0" smtClean="0"/>
              <a:t>areal </a:t>
            </a:r>
            <a:r>
              <a:rPr lang="nb-NO" dirty="0"/>
              <a:t>for spredt bolig-, fritids- eller næringsbebyggelse 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Platået er avsatt til:</a:t>
            </a:r>
          </a:p>
          <a:p>
            <a:r>
              <a:rPr lang="nb-NO" dirty="0" smtClean="0"/>
              <a:t>Bebyggelse og anlegg</a:t>
            </a:r>
          </a:p>
          <a:p>
            <a:pPr marL="164146" indent="-164146">
              <a:buFontTx/>
              <a:buChar char="-"/>
            </a:pPr>
            <a:r>
              <a:rPr lang="nb-NO" dirty="0" smtClean="0"/>
              <a:t>Næringsbygg</a:t>
            </a:r>
          </a:p>
          <a:p>
            <a:pPr marL="164146" indent="-164146">
              <a:buFontTx/>
              <a:buChar char="-"/>
            </a:pPr>
            <a:r>
              <a:rPr lang="nb-NO" dirty="0" smtClean="0"/>
              <a:t>Lager</a:t>
            </a:r>
          </a:p>
          <a:p>
            <a:pPr marL="164146" indent="-164146">
              <a:buFontTx/>
              <a:buChar char="-"/>
            </a:pPr>
            <a:r>
              <a:rPr lang="nb-NO" dirty="0" smtClean="0"/>
              <a:t>Vann- og avløpsanlegg</a:t>
            </a:r>
          </a:p>
          <a:p>
            <a:pPr marL="164146" indent="-164146">
              <a:buFontTx/>
              <a:buChar char="-"/>
            </a:pPr>
            <a:endParaRPr lang="nb-NO" dirty="0"/>
          </a:p>
          <a:p>
            <a:r>
              <a:rPr lang="nb-NO" dirty="0" smtClean="0"/>
              <a:t>Samferdselsanlegg</a:t>
            </a:r>
          </a:p>
          <a:p>
            <a:pPr marL="164146" indent="-164146">
              <a:buFontTx/>
              <a:buChar char="-"/>
            </a:pPr>
            <a:r>
              <a:rPr lang="nb-NO" dirty="0" smtClean="0"/>
              <a:t>Veg</a:t>
            </a:r>
          </a:p>
          <a:p>
            <a:pPr marL="164146" indent="-164146">
              <a:buFontTx/>
              <a:buChar char="-"/>
            </a:pPr>
            <a:r>
              <a:rPr lang="nb-NO" dirty="0" smtClean="0"/>
              <a:t>Kjøreveg</a:t>
            </a:r>
          </a:p>
          <a:p>
            <a:pPr marL="164146" indent="-164146">
              <a:buFontTx/>
              <a:buChar char="-"/>
            </a:pPr>
            <a:r>
              <a:rPr lang="nb-NO" dirty="0" smtClean="0"/>
              <a:t>Parkering</a:t>
            </a:r>
          </a:p>
          <a:p>
            <a:pPr marL="164146" indent="-164146">
              <a:buFontTx/>
              <a:buChar char="-"/>
            </a:pPr>
            <a:r>
              <a:rPr lang="nb-NO" dirty="0" smtClean="0"/>
              <a:t>Rasteplass</a:t>
            </a:r>
          </a:p>
          <a:p>
            <a:pPr marL="164146" indent="-164146">
              <a:buFontTx/>
              <a:buChar char="-"/>
            </a:pPr>
            <a:endParaRPr lang="nb-NO" dirty="0"/>
          </a:p>
          <a:p>
            <a:r>
              <a:rPr lang="nb-NO" dirty="0" smtClean="0"/>
              <a:t>Grønnstruktur</a:t>
            </a:r>
          </a:p>
          <a:p>
            <a:pPr marL="164146" indent="-164146">
              <a:buFontTx/>
              <a:buChar char="-"/>
            </a:pPr>
            <a:r>
              <a:rPr lang="nb-NO" dirty="0" smtClean="0"/>
              <a:t>Friområde</a:t>
            </a:r>
          </a:p>
          <a:p>
            <a:r>
              <a:rPr lang="nb-NO" dirty="0" smtClean="0"/>
              <a:t>I tillegg en rekke hensynssoner som jeg vil komme tilbake til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2F697-9B68-8B48-B2AF-4760C231B438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6501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Sammen med selve plankartet utgjør planbestemmelsene den juridisk bindende del av reguleringsplan.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2F697-9B68-8B48-B2AF-4760C231B438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6853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2F697-9B68-8B48-B2AF-4760C231B438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3051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2F697-9B68-8B48-B2AF-4760C231B438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6150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2F697-9B68-8B48-B2AF-4760C231B438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4201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57532" y="2130427"/>
            <a:ext cx="7500668" cy="1397777"/>
          </a:xfrm>
        </p:spPr>
        <p:txBody>
          <a:bodyPr anchor="b" anchorCtr="0"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57532" y="3626329"/>
            <a:ext cx="7500668" cy="135111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lnSpc>
                <a:spcPts val="2580"/>
              </a:lnSpc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</a:t>
            </a:r>
            <a:r>
              <a:rPr lang="nb-NO" dirty="0" smtClean="0"/>
              <a:t>legge inn navn og avdeling</a:t>
            </a:r>
            <a:endParaRPr lang="nn-NO" dirty="0"/>
          </a:p>
        </p:txBody>
      </p:sp>
      <p:pic>
        <p:nvPicPr>
          <p:cNvPr id="9" name="Bild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36"/>
          <a:stretch/>
        </p:blipFill>
        <p:spPr>
          <a:xfrm>
            <a:off x="0" y="6249075"/>
            <a:ext cx="9144000" cy="60892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080826" y="-7046"/>
            <a:ext cx="2066306" cy="6030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787" y="662947"/>
            <a:ext cx="2188192" cy="315228"/>
          </a:xfrm>
          <a:prstGeom prst="rect">
            <a:avLst/>
          </a:prstGeom>
        </p:spPr>
      </p:pic>
      <p:sp>
        <p:nvSpPr>
          <p:cNvPr id="12" name="Right Triangle 1"/>
          <p:cNvSpPr/>
          <p:nvPr userDrawn="1"/>
        </p:nvSpPr>
        <p:spPr bwMode="auto">
          <a:xfrm rot="10800000">
            <a:off x="8229598" y="1581"/>
            <a:ext cx="629392" cy="1016371"/>
          </a:xfrm>
          <a:custGeom>
            <a:avLst/>
            <a:gdLst>
              <a:gd name="connsiteX0" fmla="*/ 0 w 1679352"/>
              <a:gd name="connsiteY0" fmla="*/ 2736304 h 2736304"/>
              <a:gd name="connsiteX1" fmla="*/ 0 w 1679352"/>
              <a:gd name="connsiteY1" fmla="*/ 0 h 2736304"/>
              <a:gd name="connsiteX2" fmla="*/ 1679352 w 1679352"/>
              <a:gd name="connsiteY2" fmla="*/ 2736304 h 2736304"/>
              <a:gd name="connsiteX3" fmla="*/ 0 w 1679352"/>
              <a:gd name="connsiteY3" fmla="*/ 2736304 h 2736304"/>
              <a:gd name="connsiteX0" fmla="*/ 1694468 w 1694468"/>
              <a:gd name="connsiteY0" fmla="*/ 2736304 h 2736304"/>
              <a:gd name="connsiteX1" fmla="*/ 1694468 w 1694468"/>
              <a:gd name="connsiteY1" fmla="*/ 0 h 2736304"/>
              <a:gd name="connsiteX2" fmla="*/ 0 w 1694468"/>
              <a:gd name="connsiteY2" fmla="*/ 2736304 h 2736304"/>
              <a:gd name="connsiteX3" fmla="*/ 1694468 w 1694468"/>
              <a:gd name="connsiteY3" fmla="*/ 2736304 h 273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4468" h="2736304">
                <a:moveTo>
                  <a:pt x="1694468" y="2736304"/>
                </a:moveTo>
                <a:lnTo>
                  <a:pt x="1694468" y="0"/>
                </a:lnTo>
                <a:lnTo>
                  <a:pt x="0" y="2736304"/>
                </a:lnTo>
                <a:lnTo>
                  <a:pt x="1694468" y="2736304"/>
                </a:lnTo>
                <a:close/>
              </a:path>
            </a:pathLst>
          </a:custGeom>
          <a:solidFill>
            <a:srgbClr val="F4991E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5600" b="0" i="0" u="none" strike="noStrike" cap="none" normalizeH="0" baseline="0"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-3" y="662947"/>
            <a:ext cx="481016" cy="8006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6"/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95"/>
          <a:stretch/>
        </p:blipFill>
        <p:spPr>
          <a:xfrm>
            <a:off x="-8626" y="6240450"/>
            <a:ext cx="9164171" cy="617546"/>
          </a:xfrm>
          <a:prstGeom prst="rect">
            <a:avLst/>
          </a:prstGeom>
        </p:spPr>
      </p:pic>
      <p:sp>
        <p:nvSpPr>
          <p:cNvPr id="10" name="Rounded Rectangle 9"/>
          <p:cNvSpPr/>
          <p:nvPr userDrawn="1"/>
        </p:nvSpPr>
        <p:spPr>
          <a:xfrm>
            <a:off x="8861418" y="6332025"/>
            <a:ext cx="455107" cy="21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noFill/>
              </a:ln>
            </a:endParaRPr>
          </a:p>
        </p:txBody>
      </p:sp>
      <p:sp>
        <p:nvSpPr>
          <p:cNvPr id="11" name="Plassholder for lysbildenummer 5"/>
          <p:cNvSpPr txBox="1">
            <a:spLocks/>
          </p:cNvSpPr>
          <p:nvPr userDrawn="1"/>
        </p:nvSpPr>
        <p:spPr>
          <a:xfrm>
            <a:off x="8715154" y="6250854"/>
            <a:ext cx="449017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FD1432-5836-D849-9A6B-5E944900354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785668"/>
            <a:ext cx="8229600" cy="43649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3816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multiconsult_faglan#11223E8.eps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652"/>
          <a:stretch/>
        </p:blipFill>
        <p:spPr>
          <a:xfrm>
            <a:off x="0" y="6128312"/>
            <a:ext cx="9155545" cy="729688"/>
          </a:xfrm>
          <a:prstGeom prst="rect">
            <a:avLst/>
          </a:prstGeom>
        </p:spPr>
      </p:pic>
      <p:sp>
        <p:nvSpPr>
          <p:cNvPr id="13" name="Rounded Rectangle 10"/>
          <p:cNvSpPr/>
          <p:nvPr userDrawn="1"/>
        </p:nvSpPr>
        <p:spPr>
          <a:xfrm>
            <a:off x="8861418" y="6332025"/>
            <a:ext cx="455107" cy="21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noFill/>
              </a:ln>
            </a:endParaRPr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715154" y="6250854"/>
            <a:ext cx="449017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FD1432-5836-D849-9A6B-5E944900354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770692"/>
            <a:ext cx="3959525" cy="42951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1"/>
          </p:nvPr>
        </p:nvSpPr>
        <p:spPr>
          <a:xfrm>
            <a:off x="4718050" y="1777042"/>
            <a:ext cx="3959525" cy="42951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6792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768416"/>
            <a:ext cx="3959226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n-lt"/>
              </a:defRPr>
            </a:lvl1pPr>
            <a:lvl2pPr marL="0" indent="0">
              <a:buNone/>
              <a:defRPr/>
            </a:lvl2pPr>
            <a:lvl3pPr marL="266700" indent="0">
              <a:buNone/>
              <a:defRPr/>
            </a:lvl3pPr>
            <a:lvl4pPr marL="534988" indent="0">
              <a:buNone/>
              <a:defRPr/>
            </a:lvl4pPr>
            <a:lvl5pPr marL="715963" indent="0">
              <a:buNone/>
              <a:defRPr/>
            </a:lvl5pPr>
          </a:lstStyle>
          <a:p>
            <a:pPr lvl="0"/>
            <a:r>
              <a:rPr lang="nb-NO" dirty="0" smtClean="0"/>
              <a:t>Klikk for heading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4718050" y="1768416"/>
            <a:ext cx="3960910" cy="4763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 baseline="0"/>
            </a:lvl1pPr>
          </a:lstStyle>
          <a:p>
            <a:pPr lvl="0"/>
            <a:r>
              <a:rPr lang="nb-NO" dirty="0" smtClean="0"/>
              <a:t>Klikk for heading</a:t>
            </a:r>
            <a:endParaRPr lang="nb-NO" dirty="0"/>
          </a:p>
        </p:txBody>
      </p:sp>
      <p:pic>
        <p:nvPicPr>
          <p:cNvPr id="13" name="Bilde 12" descr="multiconsult_faglan#11223E8.eps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652"/>
          <a:stretch/>
        </p:blipFill>
        <p:spPr>
          <a:xfrm>
            <a:off x="0" y="6128312"/>
            <a:ext cx="9155545" cy="729688"/>
          </a:xfrm>
          <a:prstGeom prst="rect">
            <a:avLst/>
          </a:prstGeom>
        </p:spPr>
      </p:pic>
      <p:sp>
        <p:nvSpPr>
          <p:cNvPr id="14" name="Rounded Rectangle 10"/>
          <p:cNvSpPr/>
          <p:nvPr userDrawn="1"/>
        </p:nvSpPr>
        <p:spPr>
          <a:xfrm>
            <a:off x="8861418" y="6332025"/>
            <a:ext cx="455107" cy="21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noFill/>
              </a:ln>
            </a:endParaRPr>
          </a:p>
        </p:txBody>
      </p:sp>
      <p:sp>
        <p:nvSpPr>
          <p:cNvPr id="15" name="Plassholder for lysbildenummer 5"/>
          <p:cNvSpPr txBox="1">
            <a:spLocks/>
          </p:cNvSpPr>
          <p:nvPr userDrawn="1"/>
        </p:nvSpPr>
        <p:spPr>
          <a:xfrm>
            <a:off x="8715154" y="6250854"/>
            <a:ext cx="449017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FD1432-5836-D849-9A6B-5E944900354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2293938"/>
            <a:ext cx="3959525" cy="3771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5"/>
          </p:nvPr>
        </p:nvSpPr>
        <p:spPr>
          <a:xfrm>
            <a:off x="4718050" y="2293938"/>
            <a:ext cx="3959525" cy="3771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4788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ÅBILDER OP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12"/>
          <p:cNvSpPr>
            <a:spLocks noGrp="1"/>
          </p:cNvSpPr>
          <p:nvPr>
            <p:ph type="pic" sz="quarter" idx="13"/>
          </p:nvPr>
        </p:nvSpPr>
        <p:spPr>
          <a:xfrm>
            <a:off x="6607834" y="2300187"/>
            <a:ext cx="2066689" cy="1744803"/>
          </a:xfrm>
          <a:prstGeom prst="rect">
            <a:avLst/>
          </a:prstGeom>
          <a:ln w="0">
            <a:noFill/>
          </a:ln>
          <a:effectLst>
            <a:outerShdw blurRad="292100" dist="1397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14" name="Plassholder for bilde 12"/>
          <p:cNvSpPr>
            <a:spLocks noGrp="1"/>
          </p:cNvSpPr>
          <p:nvPr>
            <p:ph type="pic" sz="quarter" idx="14"/>
          </p:nvPr>
        </p:nvSpPr>
        <p:spPr>
          <a:xfrm>
            <a:off x="6607206" y="4313208"/>
            <a:ext cx="2067317" cy="1745333"/>
          </a:xfrm>
          <a:prstGeom prst="rect">
            <a:avLst/>
          </a:prstGeom>
          <a:ln w="12700">
            <a:noFill/>
          </a:ln>
          <a:effectLst>
            <a:outerShdw blurRad="292100" dist="139700" dir="2700000" algn="tl" rotWithShape="0">
              <a:prstClr val="black">
                <a:alpha val="7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nb-NO" dirty="0"/>
          </a:p>
        </p:txBody>
      </p:sp>
      <p:pic>
        <p:nvPicPr>
          <p:cNvPr id="9" name="Bilde 8" descr="multiconsult_faglan#11223E8.eps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652"/>
          <a:stretch/>
        </p:blipFill>
        <p:spPr>
          <a:xfrm>
            <a:off x="0" y="6128312"/>
            <a:ext cx="9155545" cy="729688"/>
          </a:xfrm>
          <a:prstGeom prst="rect">
            <a:avLst/>
          </a:prstGeom>
        </p:spPr>
      </p:pic>
      <p:sp>
        <p:nvSpPr>
          <p:cNvPr id="11" name="Rounded Rectangle 10"/>
          <p:cNvSpPr/>
          <p:nvPr userDrawn="1"/>
        </p:nvSpPr>
        <p:spPr>
          <a:xfrm>
            <a:off x="8861418" y="6332025"/>
            <a:ext cx="455107" cy="21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noFill/>
              </a:ln>
            </a:endParaRPr>
          </a:p>
        </p:txBody>
      </p:sp>
      <p:sp>
        <p:nvSpPr>
          <p:cNvPr id="12" name="Plassholder for lysbildenummer 5"/>
          <p:cNvSpPr txBox="1">
            <a:spLocks/>
          </p:cNvSpPr>
          <p:nvPr userDrawn="1"/>
        </p:nvSpPr>
        <p:spPr>
          <a:xfrm>
            <a:off x="8715154" y="6250854"/>
            <a:ext cx="449017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FD1432-5836-D849-9A6B-5E944900354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854200"/>
            <a:ext cx="5874589" cy="4217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ÅBILDER N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465826" y="4561048"/>
            <a:ext cx="1664899" cy="1498409"/>
          </a:xfrm>
          <a:prstGeom prst="rect">
            <a:avLst/>
          </a:prstGeom>
          <a:ln w="12700">
            <a:noFill/>
          </a:ln>
          <a:effectLst>
            <a:outerShdw blurRad="292100" dist="139700" dir="2700000" sx="95000" sy="95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nb-NO" dirty="0">
                <a:effectLst>
                  <a:outerShdw blurRad="292100" dist="139700" dir="2700000" algn="tl" rotWithShape="0">
                    <a:prstClr val="black">
                      <a:alpha val="65000"/>
                    </a:prstClr>
                  </a:outerShdw>
                </a:effectLst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10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2360873" y="4556438"/>
            <a:ext cx="1670023" cy="1503020"/>
          </a:xfrm>
          <a:prstGeom prst="rect">
            <a:avLst/>
          </a:prstGeom>
          <a:ln w="12700">
            <a:noFill/>
          </a:ln>
          <a:effectLst>
            <a:outerShdw blurRad="292100" dist="139700" dir="2700000" sx="95000" sy="95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nb-NO" dirty="0">
                <a:effectLst>
                  <a:outerShdw blurRad="292100" dist="139700" dir="2700000" algn="tl" rotWithShape="0">
                    <a:prstClr val="black">
                      <a:alpha val="65000"/>
                    </a:prstClr>
                  </a:outerShdw>
                </a:effectLst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11" name="Plassholder for bilde 8"/>
          <p:cNvSpPr>
            <a:spLocks noGrp="1"/>
          </p:cNvSpPr>
          <p:nvPr>
            <p:ph type="pic" sz="quarter" idx="14"/>
          </p:nvPr>
        </p:nvSpPr>
        <p:spPr>
          <a:xfrm>
            <a:off x="4261044" y="4558030"/>
            <a:ext cx="1668253" cy="1501427"/>
          </a:xfrm>
          <a:prstGeom prst="rect">
            <a:avLst/>
          </a:prstGeom>
          <a:ln w="12700">
            <a:noFill/>
          </a:ln>
          <a:effectLst>
            <a:outerShdw blurRad="292100" dist="139700" dir="2700000" sx="95000" sy="95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nb-NO" dirty="0">
                <a:effectLst>
                  <a:outerShdw blurRad="292100" dist="139700" dir="2700000" algn="tl" rotWithShape="0">
                    <a:prstClr val="black">
                      <a:alpha val="65000"/>
                    </a:prstClr>
                  </a:outerShdw>
                </a:effectLst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nb-NO" dirty="0"/>
          </a:p>
        </p:txBody>
      </p:sp>
      <p:sp>
        <p:nvSpPr>
          <p:cNvPr id="12" name="Plassholder for bilde 8"/>
          <p:cNvSpPr>
            <a:spLocks noGrp="1"/>
          </p:cNvSpPr>
          <p:nvPr>
            <p:ph type="pic" sz="quarter" idx="15"/>
          </p:nvPr>
        </p:nvSpPr>
        <p:spPr>
          <a:xfrm>
            <a:off x="6159446" y="4553420"/>
            <a:ext cx="1673376" cy="1506038"/>
          </a:xfrm>
          <a:prstGeom prst="rect">
            <a:avLst/>
          </a:prstGeom>
          <a:ln w="12700">
            <a:noFill/>
          </a:ln>
          <a:effectLst>
            <a:outerShdw blurRad="292100" dist="139700" dir="2700000" sx="95000" sy="95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nb-NO" dirty="0">
                <a:effectLst>
                  <a:outerShdw blurRad="292100" dist="139700" dir="2700000" algn="tl" rotWithShape="0">
                    <a:prstClr val="black">
                      <a:alpha val="65000"/>
                    </a:prstClr>
                  </a:outerShdw>
                </a:effectLst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nb-NO" dirty="0"/>
          </a:p>
        </p:txBody>
      </p:sp>
      <p:pic>
        <p:nvPicPr>
          <p:cNvPr id="13" name="Bilde 12" descr="multiconsult_faglan#11223E8.eps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652"/>
          <a:stretch/>
        </p:blipFill>
        <p:spPr>
          <a:xfrm>
            <a:off x="0" y="6128312"/>
            <a:ext cx="9155545" cy="729688"/>
          </a:xfrm>
          <a:prstGeom prst="rect">
            <a:avLst/>
          </a:prstGeom>
        </p:spPr>
      </p:pic>
      <p:sp>
        <p:nvSpPr>
          <p:cNvPr id="14" name="Rounded Rectangle 13"/>
          <p:cNvSpPr/>
          <p:nvPr userDrawn="1"/>
        </p:nvSpPr>
        <p:spPr>
          <a:xfrm>
            <a:off x="8861418" y="6332025"/>
            <a:ext cx="455107" cy="21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noFill/>
              </a:ln>
            </a:endParaRPr>
          </a:p>
        </p:txBody>
      </p:sp>
      <p:sp>
        <p:nvSpPr>
          <p:cNvPr id="15" name="Plassholder for lysbildenummer 5"/>
          <p:cNvSpPr txBox="1">
            <a:spLocks/>
          </p:cNvSpPr>
          <p:nvPr userDrawn="1"/>
        </p:nvSpPr>
        <p:spPr>
          <a:xfrm>
            <a:off x="8715154" y="6250854"/>
            <a:ext cx="449017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FD1432-5836-D849-9A6B-5E944900354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854200"/>
            <a:ext cx="8229600" cy="25970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47137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457200" y="1847850"/>
            <a:ext cx="8229600" cy="4217988"/>
          </a:xfrm>
          <a:prstGeom prst="rect">
            <a:avLst/>
          </a:prstGeom>
          <a:noFill/>
          <a:ln w="12700">
            <a:noFill/>
          </a:ln>
          <a:effectLst>
            <a:outerShdw blurRad="292100" dist="1397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nb-NO" dirty="0">
                <a:noFill/>
                <a:effectLst>
                  <a:outerShdw blurRad="292100" dist="139700" dir="2700000" sx="95000" sy="950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nb-NO" dirty="0"/>
          </a:p>
        </p:txBody>
      </p:sp>
      <p:pic>
        <p:nvPicPr>
          <p:cNvPr id="6" name="Bilde 5" descr="multiconsult_faglan#11223E8.eps"/>
          <p:cNvPicPr>
            <a:picLocks noChangeAspect="1"/>
          </p:cNvPicPr>
          <p:nvPr userDrawn="1"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652"/>
          <a:stretch/>
        </p:blipFill>
        <p:spPr>
          <a:xfrm>
            <a:off x="0" y="6128312"/>
            <a:ext cx="9155545" cy="729688"/>
          </a:xfrm>
          <a:prstGeom prst="rect">
            <a:avLst/>
          </a:prstGeom>
        </p:spPr>
      </p:pic>
      <p:sp>
        <p:nvSpPr>
          <p:cNvPr id="8" name="Plassholder for lysbildenummer 5"/>
          <p:cNvSpPr txBox="1">
            <a:spLocks/>
          </p:cNvSpPr>
          <p:nvPr userDrawn="1"/>
        </p:nvSpPr>
        <p:spPr>
          <a:xfrm>
            <a:off x="8715154" y="6311236"/>
            <a:ext cx="449017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8861418" y="6332025"/>
            <a:ext cx="455107" cy="21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ln>
                <a:noFill/>
              </a:ln>
            </a:endParaRPr>
          </a:p>
        </p:txBody>
      </p:sp>
      <p:sp>
        <p:nvSpPr>
          <p:cNvPr id="10" name="Plassholder for lysbildenummer 5"/>
          <p:cNvSpPr txBox="1">
            <a:spLocks/>
          </p:cNvSpPr>
          <p:nvPr userDrawn="1"/>
        </p:nvSpPr>
        <p:spPr>
          <a:xfrm>
            <a:off x="8715154" y="6250854"/>
            <a:ext cx="449017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FD1432-5836-D849-9A6B-5E9449003542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7492999" y="6119025"/>
            <a:ext cx="1202871" cy="365125"/>
          </a:xfrm>
          <a:prstGeom prst="rect">
            <a:avLst/>
          </a:prstGeom>
        </p:spPr>
        <p:txBody>
          <a:bodyPr/>
          <a:lstStyle/>
          <a:p>
            <a:fld id="{A9FD1432-5836-D849-9A6B-5E9449003542}" type="slidenum">
              <a:rPr/>
              <a:pPr/>
              <a:t>‹#›</a:t>
            </a:fld>
            <a:endParaRPr lang="nn-NO"/>
          </a:p>
        </p:txBody>
      </p:sp>
      <p:sp>
        <p:nvSpPr>
          <p:cNvPr id="2" name="Rektangel 1"/>
          <p:cNvSpPr/>
          <p:nvPr userDrawn="1"/>
        </p:nvSpPr>
        <p:spPr>
          <a:xfrm>
            <a:off x="0" y="5867401"/>
            <a:ext cx="9144000" cy="105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>
          <a:xfrm>
            <a:off x="465138" y="819509"/>
            <a:ext cx="8230732" cy="5698768"/>
          </a:xfrm>
          <a:prstGeom prst="rect">
            <a:avLst/>
          </a:prstGeom>
          <a:ln w="12700">
            <a:noFill/>
          </a:ln>
          <a:effectLst>
            <a:outerShdw blurRad="292100" dist="139700" dir="2700000" algn="tl" rotWithShape="0">
              <a:prstClr val="black">
                <a:alpha val="7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>
              <a:defRPr lang="nb-NO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771829"/>
            <a:ext cx="8229600" cy="901696"/>
          </a:xfrm>
          <a:prstGeom prst="rect">
            <a:avLst/>
          </a:prstGeom>
        </p:spPr>
        <p:txBody>
          <a:bodyPr vert="horz" lIns="0" tIns="0" rIns="0" bIns="45720" rtlCol="0" anchor="t" anchorCtr="0">
            <a:normAutofit/>
          </a:bodyPr>
          <a:lstStyle/>
          <a:p>
            <a:r>
              <a:rPr lang="nb-NO" dirty="0" smtClean="0"/>
              <a:t>Klikk for å redigere tittelstil </a:t>
            </a:r>
            <a:br>
              <a:rPr lang="nb-NO" dirty="0" smtClean="0"/>
            </a:br>
            <a:r>
              <a:rPr lang="nb-NO" dirty="0" smtClean="0"/>
              <a:t>som noen ganger kan gå over to linjer</a:t>
            </a:r>
            <a:endParaRPr lang="nn-NO" dirty="0"/>
          </a:p>
        </p:txBody>
      </p:sp>
      <p:sp>
        <p:nvSpPr>
          <p:cNvPr id="7" name="TextBox 6"/>
          <p:cNvSpPr txBox="1"/>
          <p:nvPr/>
        </p:nvSpPr>
        <p:spPr>
          <a:xfrm>
            <a:off x="6249725" y="286247"/>
            <a:ext cx="2437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400" b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multiconsult.no</a:t>
            </a:r>
            <a:endParaRPr lang="nb-NO" sz="1400" b="0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751159"/>
            <a:ext cx="8229600" cy="440729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10" name="Right Triangle 1"/>
          <p:cNvSpPr/>
          <p:nvPr userDrawn="1"/>
        </p:nvSpPr>
        <p:spPr bwMode="auto">
          <a:xfrm rot="10800000">
            <a:off x="-1" y="702821"/>
            <a:ext cx="368135" cy="594481"/>
          </a:xfrm>
          <a:custGeom>
            <a:avLst/>
            <a:gdLst>
              <a:gd name="connsiteX0" fmla="*/ 0 w 1679352"/>
              <a:gd name="connsiteY0" fmla="*/ 2736304 h 2736304"/>
              <a:gd name="connsiteX1" fmla="*/ 0 w 1679352"/>
              <a:gd name="connsiteY1" fmla="*/ 0 h 2736304"/>
              <a:gd name="connsiteX2" fmla="*/ 1679352 w 1679352"/>
              <a:gd name="connsiteY2" fmla="*/ 2736304 h 2736304"/>
              <a:gd name="connsiteX3" fmla="*/ 0 w 1679352"/>
              <a:gd name="connsiteY3" fmla="*/ 2736304 h 2736304"/>
              <a:gd name="connsiteX0" fmla="*/ 1694468 w 1694468"/>
              <a:gd name="connsiteY0" fmla="*/ 2736304 h 2736304"/>
              <a:gd name="connsiteX1" fmla="*/ 1694468 w 1694468"/>
              <a:gd name="connsiteY1" fmla="*/ 0 h 2736304"/>
              <a:gd name="connsiteX2" fmla="*/ 0 w 1694468"/>
              <a:gd name="connsiteY2" fmla="*/ 2736304 h 2736304"/>
              <a:gd name="connsiteX3" fmla="*/ 1694468 w 1694468"/>
              <a:gd name="connsiteY3" fmla="*/ 2736304 h 273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4468" h="2736304">
                <a:moveTo>
                  <a:pt x="1694468" y="2736304"/>
                </a:moveTo>
                <a:lnTo>
                  <a:pt x="1694468" y="0"/>
                </a:lnTo>
                <a:lnTo>
                  <a:pt x="0" y="2736304"/>
                </a:lnTo>
                <a:lnTo>
                  <a:pt x="1694468" y="2736304"/>
                </a:lnTo>
                <a:close/>
              </a:path>
            </a:pathLst>
          </a:custGeom>
          <a:solidFill>
            <a:srgbClr val="F4991E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5600" b="0" i="0" u="none" strike="noStrike" cap="none" normalizeH="0" baseline="0"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8" r:id="rId3"/>
    <p:sldLayoutId id="2147483659" r:id="rId4"/>
    <p:sldLayoutId id="2147483650" r:id="rId5"/>
    <p:sldLayoutId id="2147483657" r:id="rId6"/>
    <p:sldLayoutId id="2147483654" r:id="rId7"/>
    <p:sldLayoutId id="2147483655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b="1" kern="1200" spc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rgbClr val="F4991E"/>
        </a:buClr>
        <a:buFont typeface="Arial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449263" indent="-269875" algn="l" defTabSz="457200" rtl="0" eaLnBrk="1" latinLnBrk="0" hangingPunct="1">
        <a:spcBef>
          <a:spcPts val="300"/>
        </a:spcBef>
        <a:buClr>
          <a:srgbClr val="F4991E"/>
        </a:buClr>
        <a:buFont typeface="Courier New" panose="02070309020205020404" pitchFamily="49" charset="0"/>
        <a:buChar char="­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27063" indent="-179388" algn="l" defTabSz="457200" rtl="0" eaLnBrk="1" latinLnBrk="0" hangingPunct="1">
        <a:spcBef>
          <a:spcPts val="300"/>
        </a:spcBef>
        <a:buClr>
          <a:srgbClr val="F4991E"/>
        </a:buClr>
        <a:buFont typeface="Wingdings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804863" indent="-179388" algn="l" defTabSz="457200" rtl="0" eaLnBrk="1" latinLnBrk="0" hangingPunct="1">
        <a:spcBef>
          <a:spcPts val="200"/>
        </a:spcBef>
        <a:buClr>
          <a:srgbClr val="F4991E"/>
        </a:buClr>
        <a:buFont typeface="Calibri" pitchFamily="34" charset="0"/>
        <a:buChar char="»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984250" indent="-179388" algn="l" defTabSz="439738" rtl="0" eaLnBrk="1" latinLnBrk="0" hangingPunct="1">
        <a:spcBef>
          <a:spcPts val="200"/>
        </a:spcBef>
        <a:buClr>
          <a:srgbClr val="F4991E"/>
        </a:buClr>
        <a:buFont typeface="Arial" pitchFamily="34" charset="0"/>
        <a:buChar char="•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1461600" indent="-2520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tabLst/>
        <a:defRPr sz="1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Områderegulering </a:t>
            </a:r>
            <a:r>
              <a:rPr lang="nb-NO" dirty="0" smtClean="0"/>
              <a:t>Nordkapphalvøya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Planutvalget 04.01.2018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6938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199" y="1768416"/>
            <a:ext cx="6996546" cy="457200"/>
          </a:xfrm>
        </p:spPr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Bruk og vern av sjø og vassdrag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Planbestemmelser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500" b="1" dirty="0" smtClean="0">
                <a:solidFill>
                  <a:srgbClr val="FF0000"/>
                </a:solidFill>
              </a:rPr>
              <a:t>IV.5.1</a:t>
            </a:r>
            <a:r>
              <a:rPr lang="nb-NO" sz="1500" b="1" dirty="0">
                <a:solidFill>
                  <a:srgbClr val="FF0000"/>
                </a:solidFill>
              </a:rPr>
              <a:t>.	Bruk og vern av sjø og vassdrag med tilhørende strandsone (V1)</a:t>
            </a:r>
            <a:endParaRPr lang="nb-NO" sz="15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nb-NO" sz="1500" dirty="0">
                <a:solidFill>
                  <a:srgbClr val="FF0000"/>
                </a:solidFill>
              </a:rPr>
              <a:t>I områder avsatt til bruk og vern av sjø og vassdrag tillates ikke akvakultur. I arealformålet ”bruk og vern av sjø og vassdrag” inngår kun NFFF (natur- og friluftsområde, ferdsel, fiske og farled). </a:t>
            </a:r>
          </a:p>
          <a:p>
            <a:pPr marL="0" lvl="0" indent="0">
              <a:buNone/>
            </a:pPr>
            <a:r>
              <a:rPr lang="nb-NO" sz="1500" dirty="0">
                <a:solidFill>
                  <a:srgbClr val="FF0000"/>
                </a:solidFill>
              </a:rPr>
              <a:t>Mudring og dumping av masser skal begrenses i gyteområder.</a:t>
            </a:r>
          </a:p>
          <a:p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087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Hensynssoner 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Planbestemmelser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b-NO" sz="1400" b="1" dirty="0"/>
              <a:t>Sikringssone grunnvannsforsyning (H120_1-2)</a:t>
            </a:r>
          </a:p>
          <a:p>
            <a:pPr marL="0" lvl="0" indent="0">
              <a:buNone/>
            </a:pPr>
            <a:r>
              <a:rPr lang="nb-NO" sz="1400" dirty="0"/>
              <a:t>Innen sonene er det ikke tillatt med aktiviteter som kan gi forurensning av vannkildene. Det tillates ikke med organisert leirslagning.</a:t>
            </a:r>
          </a:p>
          <a:p>
            <a:pPr marL="0" lvl="0" indent="0">
              <a:buNone/>
            </a:pPr>
            <a:r>
              <a:rPr lang="nb-NO" sz="1400" dirty="0"/>
              <a:t>Innenfor H120_1 gjelder følgende:</a:t>
            </a:r>
          </a:p>
          <a:p>
            <a:pPr marL="0" lvl="0" indent="0">
              <a:buNone/>
            </a:pPr>
            <a:r>
              <a:rPr lang="nb-NO" sz="1400" dirty="0"/>
              <a:t>Forbud mot etablering av bedrifter/anlegg for fremstilling av produkter som kan forurense jord og grunnvann. </a:t>
            </a:r>
          </a:p>
          <a:p>
            <a:pPr marL="0" lvl="0" indent="0">
              <a:buNone/>
            </a:pPr>
            <a:r>
              <a:rPr lang="nb-NO" sz="1400" dirty="0"/>
              <a:t>Generelt forbud mot deponering og tømming av avfall og avløpsvann. </a:t>
            </a:r>
          </a:p>
          <a:p>
            <a:pPr marL="0" lvl="0" indent="0">
              <a:buNone/>
            </a:pPr>
            <a:r>
              <a:rPr lang="nb-NO" sz="1400" dirty="0"/>
              <a:t>Forbud mot infiltrasjon av avløpsvann i grunnen. </a:t>
            </a:r>
          </a:p>
          <a:p>
            <a:pPr marL="0" lvl="0" indent="0">
              <a:buNone/>
            </a:pPr>
            <a:r>
              <a:rPr lang="nb-NO" sz="1400" dirty="0" smtClean="0"/>
              <a:t>Forbud mot lagring av mer enn 10 liter olje, drivstoff, plantevernmidler eller kjemikalier som ved uhell kan forurense jord og grunnvann. Forbudet gjelder også nedgravde olje- eller kjemikalietanker. (..)</a:t>
            </a:r>
            <a:endParaRPr lang="nb-NO" sz="1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nb-NO" sz="4300" dirty="0" smtClean="0"/>
              <a:t>(..) Det </a:t>
            </a:r>
            <a:r>
              <a:rPr lang="nb-NO" sz="4300" dirty="0"/>
              <a:t>kan gis dispensasjon for tanker mindre enn 1 m3 under forutsetning av at de enten har doble vegger eller står på tett underlag med kanter støpt høye nok til å samle opp hele tankens innhold. Tankene skal være lette å inspisere for lekkasjer. </a:t>
            </a:r>
          </a:p>
          <a:p>
            <a:pPr marL="0" lvl="0" indent="0">
              <a:buNone/>
            </a:pPr>
            <a:r>
              <a:rPr lang="nb-NO" sz="4300" dirty="0" smtClean="0"/>
              <a:t>Forbud mot oppsamlingsplasser for rein. </a:t>
            </a:r>
          </a:p>
          <a:p>
            <a:pPr marL="0" lvl="0" indent="0">
              <a:buNone/>
            </a:pPr>
            <a:r>
              <a:rPr lang="nb-NO" sz="4300" dirty="0" smtClean="0"/>
              <a:t>Forbud </a:t>
            </a:r>
            <a:r>
              <a:rPr lang="nb-NO" sz="4300" dirty="0"/>
              <a:t>mot etablering av parkeringsplasser, campingplasser, oppstillingsplasser for bobiler etc. </a:t>
            </a:r>
          </a:p>
          <a:p>
            <a:pPr marL="0" lvl="0" indent="0">
              <a:buNone/>
            </a:pPr>
            <a:r>
              <a:rPr lang="nb-NO" sz="4300" dirty="0"/>
              <a:t>Forbud mot etablering av konkurrerende grunnvannsuttak. </a:t>
            </a:r>
          </a:p>
          <a:p>
            <a:pPr marL="0" lvl="0" indent="0">
              <a:buNone/>
            </a:pPr>
            <a:r>
              <a:rPr lang="nb-NO" sz="4300" dirty="0"/>
              <a:t>Innenfor H120_2 gjelder følgende:</a:t>
            </a:r>
          </a:p>
          <a:p>
            <a:pPr marL="0" lvl="0" indent="0">
              <a:buNone/>
            </a:pPr>
            <a:r>
              <a:rPr lang="nb-NO" sz="4300" dirty="0"/>
              <a:t>Generelt forbud mot inngrep i form av veibygging, opparbeiding av ny bebyggelse og masseuttak. </a:t>
            </a:r>
          </a:p>
          <a:p>
            <a:pPr marL="0" lvl="0" indent="0">
              <a:buNone/>
            </a:pPr>
            <a:r>
              <a:rPr lang="nb-NO" sz="4300" dirty="0"/>
              <a:t>Forbud mot camping og leirslagning. Dette omfatter også forbud mot opparbeidelse av rasteplasser, lavvoer, gapahuker etc. </a:t>
            </a:r>
          </a:p>
          <a:p>
            <a:pPr marL="0" lvl="0" indent="0">
              <a:buNone/>
            </a:pPr>
            <a:r>
              <a:rPr lang="nb-NO" sz="4300" dirty="0"/>
              <a:t>Forbud mot all lagring og håndtering av drivstoff, plantevernmidler eller kjemikalier. Fylling av drivstoff på maskiner skal skje utenfor sonen.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049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Hensynssoner 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Planbestemmelser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b="1" dirty="0"/>
              <a:t>V.1.2.	Faresone høyspentlinje (H370_1-2)</a:t>
            </a:r>
          </a:p>
          <a:p>
            <a:pPr marL="0" lvl="0" indent="0">
              <a:buNone/>
            </a:pPr>
            <a:r>
              <a:rPr lang="nb-NO" sz="1600" dirty="0"/>
              <a:t>Innenfor sonen tillates ikke etablert faste innretninger eller virksomhet som kan være til ulempe for ledningsnettet. </a:t>
            </a:r>
          </a:p>
          <a:p>
            <a:pPr marL="0" lvl="0" indent="0">
              <a:buNone/>
            </a:pPr>
            <a:r>
              <a:rPr lang="nb-NO" sz="1600" dirty="0"/>
              <a:t>Tiltak innenfor eller i umiddelbar nærhet til sonen skal godkjennes av anleggseier, som også skal varsles ved bruk av anleggsmaskiner &lt; 15 meter fra sonen.</a:t>
            </a:r>
          </a:p>
          <a:p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500" b="1" dirty="0"/>
              <a:t>V.1.3.	Infrastruktursone (H410_1)</a:t>
            </a:r>
          </a:p>
          <a:p>
            <a:pPr marL="0" lvl="0" indent="0">
              <a:buNone/>
            </a:pPr>
            <a:r>
              <a:rPr lang="nb-NO" sz="1500" dirty="0"/>
              <a:t>Innenfor sonen tillates ikke tiltak eller aktivitet som kan være til ulempe for eksisterende kommunaltekniske anlegg i bakken.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400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Hensynssoner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Planbestemmelser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500" b="1" dirty="0"/>
              <a:t>V.1.4.	Hensynssone reindrift (H520_1-2)</a:t>
            </a:r>
          </a:p>
          <a:p>
            <a:pPr marL="0" lvl="0" indent="0">
              <a:buNone/>
            </a:pPr>
            <a:r>
              <a:rPr lang="nb-NO" sz="1500" dirty="0"/>
              <a:t>Innenfor sonen er registrerte </a:t>
            </a:r>
            <a:r>
              <a:rPr lang="nb-NO" sz="1500" dirty="0" err="1"/>
              <a:t>flyttleier</a:t>
            </a:r>
            <a:r>
              <a:rPr lang="nb-NO" sz="1500" dirty="0"/>
              <a:t>.</a:t>
            </a:r>
          </a:p>
          <a:p>
            <a:pPr marL="0" lvl="0" indent="0">
              <a:buNone/>
            </a:pPr>
            <a:r>
              <a:rPr lang="nb-NO" sz="1500" dirty="0"/>
              <a:t>Annen arealbruk som kan være til ulempe for reindriftsnæringen tillates ikke</a:t>
            </a:r>
            <a:r>
              <a:rPr lang="nb-NO" sz="1500" dirty="0" smtClean="0"/>
              <a:t>.</a:t>
            </a:r>
            <a:endParaRPr lang="nb-NO" dirty="0"/>
          </a:p>
          <a:p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500" b="1" dirty="0" smtClean="0"/>
              <a:t>V.1.5. Hensynssone </a:t>
            </a:r>
            <a:r>
              <a:rPr lang="nb-NO" sz="1500" b="1" dirty="0"/>
              <a:t>friluftsliv (H530_1-7)</a:t>
            </a:r>
          </a:p>
          <a:p>
            <a:pPr marL="0" lvl="0" indent="0">
              <a:buNone/>
            </a:pPr>
            <a:r>
              <a:rPr lang="nb-NO" sz="1500" dirty="0"/>
              <a:t>Innenfor sonene skal det ikke etableres tiltak som kan forringe områdenes verdi til </a:t>
            </a:r>
            <a:r>
              <a:rPr lang="nb-NO" sz="1500" dirty="0" err="1"/>
              <a:t>friluftsformål</a:t>
            </a:r>
            <a:r>
              <a:rPr lang="nb-NO" sz="1500" dirty="0"/>
              <a:t>. </a:t>
            </a:r>
          </a:p>
          <a:p>
            <a:pPr marL="0" lvl="0" indent="0">
              <a:buNone/>
            </a:pPr>
            <a:r>
              <a:rPr lang="nb-NO" sz="1500" dirty="0"/>
              <a:t>Det er tillatt med oppgradering av stier, samt etablering av skilting, rasteplasser og andre mindre tiltak som fremmer bruken av områdene til </a:t>
            </a:r>
            <a:r>
              <a:rPr lang="nb-NO" sz="1500" dirty="0" err="1"/>
              <a:t>friluftsformål</a:t>
            </a:r>
            <a:r>
              <a:rPr lang="nb-NO" sz="1500" dirty="0"/>
              <a:t>. </a:t>
            </a:r>
          </a:p>
          <a:p>
            <a:pPr marL="0" lvl="0" indent="0">
              <a:buNone/>
            </a:pPr>
            <a:r>
              <a:rPr lang="nb-NO" sz="1500" dirty="0"/>
              <a:t>Naturlig vegetasjon og terreng skal beholdes. </a:t>
            </a:r>
          </a:p>
          <a:p>
            <a:pPr marL="0" lvl="0" indent="0">
              <a:buNone/>
            </a:pPr>
            <a:r>
              <a:rPr lang="nb-NO" sz="1500" dirty="0"/>
              <a:t>Stien mellom SR1 og H530_3 tillates opparbeidet som kjørespor. Særskilt tillatelse til kjøring må innhentes.</a:t>
            </a:r>
          </a:p>
          <a:p>
            <a:pPr marL="0" lvl="0" indent="0">
              <a:buNone/>
            </a:pPr>
            <a:r>
              <a:rPr lang="nb-NO" sz="1500" dirty="0"/>
              <a:t>Innenfor H530_3 tillates etablert mindre bebyggelse som legger til rette for ly, renovasjon og sanitær.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967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Hensynssoner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Planbestemmelser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500" b="1" dirty="0" smtClean="0"/>
              <a:t>V.1.</a:t>
            </a:r>
            <a:r>
              <a:rPr lang="nb-NO" sz="1500" b="1" dirty="0" smtClean="0">
                <a:solidFill>
                  <a:srgbClr val="FF0000"/>
                </a:solidFill>
              </a:rPr>
              <a:t>6</a:t>
            </a:r>
            <a:r>
              <a:rPr lang="nb-NO" sz="1500" b="1" dirty="0" smtClean="0"/>
              <a:t>.</a:t>
            </a:r>
            <a:r>
              <a:rPr lang="nb-NO" sz="1500" b="1" dirty="0"/>
              <a:t>	Hensynssone kulturmiljø (H570_1-4)</a:t>
            </a:r>
          </a:p>
          <a:p>
            <a:pPr marL="0" lvl="0" indent="0">
              <a:buNone/>
            </a:pPr>
            <a:r>
              <a:rPr lang="nb-NO" sz="1500" dirty="0"/>
              <a:t>Innenfor sonene er det registrert kulturminneverdier.</a:t>
            </a:r>
          </a:p>
          <a:p>
            <a:pPr marL="0" lvl="0" indent="0">
              <a:buNone/>
            </a:pPr>
            <a:r>
              <a:rPr lang="nb-NO" sz="1500" dirty="0"/>
              <a:t>H570_1 (Tunes) omfatter spor etter tidlig fiskeværsbosetting og flere automatisk fredete kulturminner. </a:t>
            </a:r>
          </a:p>
          <a:p>
            <a:pPr marL="0" lvl="0" indent="0">
              <a:buNone/>
            </a:pPr>
            <a:r>
              <a:rPr lang="nb-NO" sz="1500" dirty="0"/>
              <a:t>H570_2 (Hornvika) omfatter bebyggelse og anlegg av lokal verdi. </a:t>
            </a:r>
          </a:p>
          <a:p>
            <a:pPr marL="0" lvl="0" indent="0">
              <a:buNone/>
            </a:pPr>
            <a:r>
              <a:rPr lang="nb-NO" sz="1500" dirty="0"/>
              <a:t>Også H570_3 (Globusen) og H570_4 (Hornet) er vurdert å ha lokal verdi.</a:t>
            </a:r>
          </a:p>
          <a:p>
            <a:pPr marL="0" lvl="0" indent="0">
              <a:buNone/>
            </a:pPr>
            <a:r>
              <a:rPr lang="nb-NO" sz="1500" dirty="0"/>
              <a:t>Ingen typer tiltak og inngrep tillates uten tillatelse fra Sametinget og fylkeskommunen.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500" b="1" dirty="0" smtClean="0"/>
              <a:t>V.1.</a:t>
            </a:r>
            <a:r>
              <a:rPr lang="nb-NO" sz="1500" b="1" dirty="0" smtClean="0">
                <a:solidFill>
                  <a:srgbClr val="FF0000"/>
                </a:solidFill>
              </a:rPr>
              <a:t>7</a:t>
            </a:r>
            <a:r>
              <a:rPr lang="nb-NO" sz="1500" b="1" dirty="0" smtClean="0"/>
              <a:t>. Båndlegging </a:t>
            </a:r>
            <a:r>
              <a:rPr lang="nb-NO" sz="1500" b="1" dirty="0"/>
              <a:t>etter lov om naturvern (H720_1)</a:t>
            </a:r>
          </a:p>
          <a:p>
            <a:pPr marL="0" lvl="0" indent="0">
              <a:buNone/>
            </a:pPr>
            <a:r>
              <a:rPr lang="nb-NO" sz="1500" dirty="0"/>
              <a:t>Hensynssonen angir området Nordkappfjellet som er vernet etter forskrift fastsatt med hjemmel i Naturmangfoldloven.</a:t>
            </a:r>
          </a:p>
          <a:p>
            <a:pPr marL="0" lvl="0" indent="0">
              <a:buNone/>
            </a:pPr>
            <a:r>
              <a:rPr lang="nb-NO" sz="1500" dirty="0"/>
              <a:t>Av fredningsvedtaket framgår at området, for så vidt angår både plante- og dyreliv, er fredet mot beskadigelse eller ødeleggelse av ethvert slags.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003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Hensynssoner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Planbestemmelser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500" b="1" dirty="0" smtClean="0"/>
              <a:t>V.1.</a:t>
            </a:r>
            <a:r>
              <a:rPr lang="nb-NO" sz="1500" b="1" dirty="0" smtClean="0">
                <a:solidFill>
                  <a:srgbClr val="FF0000"/>
                </a:solidFill>
              </a:rPr>
              <a:t>8</a:t>
            </a:r>
            <a:r>
              <a:rPr lang="nb-NO" sz="1500" b="1" dirty="0" smtClean="0"/>
              <a:t>.</a:t>
            </a:r>
            <a:r>
              <a:rPr lang="nb-NO" sz="1500" b="1" dirty="0"/>
              <a:t>	Båndlegging etter lov om kulturminner (H730_1-9)</a:t>
            </a:r>
          </a:p>
          <a:p>
            <a:pPr marL="0" lvl="0" indent="0">
              <a:buNone/>
            </a:pPr>
            <a:r>
              <a:rPr lang="nb-NO" sz="1500" dirty="0"/>
              <a:t>Hensynssonene angir områder som er automatisk fredet etter Kulturminneloven.</a:t>
            </a:r>
          </a:p>
          <a:p>
            <a:pPr marL="0" lvl="0" indent="0">
              <a:buNone/>
            </a:pPr>
            <a:r>
              <a:rPr lang="nb-NO" sz="1500" dirty="0"/>
              <a:t>Inngrep er ikke tillatt uten tillatelse fra Sametinget og </a:t>
            </a:r>
            <a:r>
              <a:rPr lang="nb-NO" sz="1500" dirty="0" smtClean="0"/>
              <a:t>fylkeskommunen. </a:t>
            </a:r>
            <a:r>
              <a:rPr lang="nb-NO" sz="1500" dirty="0"/>
              <a:t> </a:t>
            </a:r>
          </a:p>
          <a:p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500" b="1" dirty="0" smtClean="0"/>
              <a:t>V.1.</a:t>
            </a:r>
            <a:r>
              <a:rPr lang="nb-NO" sz="1500" b="1" dirty="0" smtClean="0">
                <a:solidFill>
                  <a:srgbClr val="FF0000"/>
                </a:solidFill>
              </a:rPr>
              <a:t>9</a:t>
            </a:r>
            <a:r>
              <a:rPr lang="nb-NO" sz="1500" b="1" dirty="0" smtClean="0"/>
              <a:t>. Båndlegging </a:t>
            </a:r>
            <a:r>
              <a:rPr lang="nb-NO" sz="1500" b="1" dirty="0"/>
              <a:t>etter andre lover/forsvaret (H740_1)</a:t>
            </a:r>
          </a:p>
          <a:p>
            <a:pPr marL="0" lvl="0" indent="0">
              <a:buNone/>
            </a:pPr>
            <a:r>
              <a:rPr lang="nb-NO" sz="1500" dirty="0"/>
              <a:t>Innenfor sonen er etablert kystradar med tilhørende anlegg, og Forsvarets aktivitet innenfor området reguleres av annet lovverk.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801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199" y="1768416"/>
            <a:ext cx="5874328" cy="457200"/>
          </a:xfrm>
        </p:spPr>
        <p:txBody>
          <a:bodyPr/>
          <a:lstStyle/>
          <a:p>
            <a:r>
              <a:rPr lang="nb-NO" dirty="0" smtClean="0"/>
              <a:t>Funksjon og kvalitet (</a:t>
            </a:r>
            <a:r>
              <a:rPr lang="nb-NO" dirty="0" err="1" smtClean="0"/>
              <a:t>nr</a:t>
            </a:r>
            <a:r>
              <a:rPr lang="nb-NO" dirty="0" smtClean="0"/>
              <a:t> 4)</a:t>
            </a:r>
            <a:endParaRPr lang="nb-NO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Planbestemmelser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nb-NO" sz="1500" dirty="0" smtClean="0"/>
              <a:t>Ved </a:t>
            </a:r>
            <a:r>
              <a:rPr lang="nb-NO" sz="1500" dirty="0"/>
              <a:t>framtidige tiltak skal det fokuseres på å minimere terrenginngrep, samt reparere/tilbakeføre terreng og vegetasjon.</a:t>
            </a:r>
          </a:p>
          <a:p>
            <a:pPr marL="0" lvl="0" indent="0">
              <a:buNone/>
            </a:pPr>
            <a:r>
              <a:rPr lang="nb-NO" sz="1500" dirty="0"/>
              <a:t>I forbindelse med prosjektering av framtidig bebyggelse skal en søke å finne avdempede og tilpassede løsninger i forhold til farge-, lys- og materialbruk.</a:t>
            </a:r>
          </a:p>
          <a:p>
            <a:pPr marL="0" lvl="0" indent="0">
              <a:buNone/>
            </a:pPr>
            <a:r>
              <a:rPr lang="nb-NO" sz="1500" dirty="0"/>
              <a:t>Høyspentlinje, fordelingsnett for strømforsyning og for tele-/tv-/datakommunikasjon o.l. skal innenfor planområdet etableres som jordkabler.</a:t>
            </a:r>
          </a:p>
          <a:p>
            <a:pPr marL="0" lvl="0" indent="0">
              <a:buNone/>
            </a:pPr>
            <a:r>
              <a:rPr lang="nb-NO" sz="1500" dirty="0"/>
              <a:t>Inntransport knyttet til tilretteleggingstiltak bør skje på snødekt mark, eller med helikopter. Dette gjelder både i forhold til utbygging og drift</a:t>
            </a:r>
            <a:r>
              <a:rPr lang="nb-NO" sz="1500" dirty="0" smtClean="0"/>
              <a:t>.</a:t>
            </a:r>
            <a:endParaRPr lang="nb-NO" sz="15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654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199" y="1768416"/>
            <a:ext cx="5874328" cy="457200"/>
          </a:xfrm>
        </p:spPr>
        <p:txBody>
          <a:bodyPr/>
          <a:lstStyle/>
          <a:p>
            <a:r>
              <a:rPr lang="nb-NO" dirty="0" smtClean="0"/>
              <a:t>Verneverdi (</a:t>
            </a:r>
            <a:r>
              <a:rPr lang="nb-NO" dirty="0" err="1" smtClean="0"/>
              <a:t>nr</a:t>
            </a:r>
            <a:r>
              <a:rPr lang="nb-NO" dirty="0" smtClean="0"/>
              <a:t> 6)</a:t>
            </a:r>
            <a:endParaRPr lang="nb-NO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Planbestemmelser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500" dirty="0"/>
              <a:t>Dersom det i forbindelse med tiltak oppdages automatisk fredede kulturminner, skal arbeidet straks stanses og melding sendes kulturminnemyndighetene ved Sametinget og fylkeskommunen, jf. kulturminneloven, §§ 3 og 8.</a:t>
            </a:r>
          </a:p>
          <a:p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996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198" y="1768416"/>
            <a:ext cx="6816437" cy="457200"/>
          </a:xfrm>
        </p:spPr>
        <p:txBody>
          <a:bodyPr/>
          <a:lstStyle/>
          <a:p>
            <a:r>
              <a:rPr lang="nb-NO" dirty="0" smtClean="0"/>
              <a:t>Plankrav og dokumentasjonskrav (</a:t>
            </a:r>
            <a:r>
              <a:rPr lang="nb-NO" dirty="0" err="1" smtClean="0"/>
              <a:t>nr</a:t>
            </a:r>
            <a:r>
              <a:rPr lang="nb-NO" dirty="0" smtClean="0"/>
              <a:t> 11)</a:t>
            </a:r>
            <a:endParaRPr lang="nb-NO" dirty="0"/>
          </a:p>
          <a:p>
            <a:endParaRPr lang="nb-NO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Planbestemmelser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nb-NO" dirty="0" smtClean="0"/>
              <a:t>Før </a:t>
            </a:r>
            <a:r>
              <a:rPr lang="nb-NO" dirty="0"/>
              <a:t>tillatelse til tiltak innenfor følgende </a:t>
            </a:r>
            <a:r>
              <a:rPr lang="nb-NO" dirty="0" err="1"/>
              <a:t>byggeområder</a:t>
            </a:r>
            <a:r>
              <a:rPr lang="nb-NO" dirty="0"/>
              <a:t> (BN1-3, BL1), friområder (GF1) og trafikkområder (SPA1, SPA2, SR1) kan gis, må det utarbeides detaljreguleringsplan.</a:t>
            </a:r>
          </a:p>
          <a:p>
            <a:pPr marL="0" lvl="0" indent="0">
              <a:buNone/>
            </a:pPr>
            <a:r>
              <a:rPr lang="nb-NO" dirty="0"/>
              <a:t>Alle meldepliktige tiltak skal behandles som søknadspliktige.</a:t>
            </a:r>
          </a:p>
          <a:p>
            <a:pPr marL="0" lvl="0" indent="0">
              <a:buNone/>
            </a:pPr>
            <a:r>
              <a:rPr lang="nb-NO" dirty="0"/>
              <a:t>Byggesøknader skal vedlegges slik dokumentasjon, </a:t>
            </a:r>
            <a:r>
              <a:rPr lang="nb-NO" dirty="0" err="1"/>
              <a:t>sålangt</a:t>
            </a:r>
            <a:r>
              <a:rPr lang="nb-NO" dirty="0"/>
              <a:t> det er relevant: </a:t>
            </a:r>
          </a:p>
          <a:p>
            <a:pPr lvl="1"/>
            <a:r>
              <a:rPr lang="nb-NO" dirty="0"/>
              <a:t>Situasjonsplan, snitt og 3D-illustrasjoner</a:t>
            </a:r>
          </a:p>
          <a:p>
            <a:pPr lvl="1"/>
            <a:r>
              <a:rPr lang="nb-NO" dirty="0"/>
              <a:t>Material, farge- og lysbruk</a:t>
            </a:r>
          </a:p>
          <a:p>
            <a:pPr lvl="1"/>
            <a:r>
              <a:rPr lang="nb-NO" dirty="0"/>
              <a:t>Betydning for biologisk mangfold, kulturminner, landskap, reindrift og friluftsliv.</a:t>
            </a:r>
          </a:p>
          <a:p>
            <a:pPr lvl="1"/>
            <a:r>
              <a:rPr lang="nb-NO" dirty="0"/>
              <a:t>Fjernvirkninger</a:t>
            </a:r>
          </a:p>
          <a:p>
            <a:pPr lvl="1"/>
            <a:r>
              <a:rPr lang="nb-NO" dirty="0"/>
              <a:t>Skredfare </a:t>
            </a:r>
          </a:p>
          <a:p>
            <a:pPr lvl="1"/>
            <a:r>
              <a:rPr lang="nb-NO" dirty="0"/>
              <a:t>Infrastruktur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081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198" y="1768416"/>
            <a:ext cx="6975765" cy="457200"/>
          </a:xfrm>
        </p:spPr>
        <p:txBody>
          <a:bodyPr/>
          <a:lstStyle/>
          <a:p>
            <a:r>
              <a:rPr lang="nb-NO" dirty="0" smtClean="0"/>
              <a:t>Nærmere undersøkelser og overvåking (</a:t>
            </a:r>
            <a:r>
              <a:rPr lang="nb-NO" dirty="0" err="1" smtClean="0"/>
              <a:t>nr</a:t>
            </a:r>
            <a:r>
              <a:rPr lang="nb-NO" dirty="0" smtClean="0"/>
              <a:t> 12)</a:t>
            </a:r>
          </a:p>
          <a:p>
            <a:endParaRPr lang="nb-NO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Planbestemmelser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nb-NO" sz="1500" dirty="0" smtClean="0"/>
              <a:t>Plassering </a:t>
            </a:r>
            <a:r>
              <a:rPr lang="nb-NO" sz="1500" dirty="0"/>
              <a:t>og utforming av stier og tilretteleggingstiltak gjøres i samarbeid med friluftsorganisasjoner og –myndigheter, og i tråd med ev normer og veiledere. </a:t>
            </a:r>
          </a:p>
          <a:p>
            <a:pPr marL="0" lvl="0" indent="0">
              <a:buNone/>
            </a:pPr>
            <a:r>
              <a:rPr lang="nb-NO" sz="1500" dirty="0"/>
              <a:t>Før det tas stilling til plassering av tiltak og avgrensning av stier og utfartsområder, skal kulturminnemyndighetene rådføres, og områdene ev befares. </a:t>
            </a:r>
          </a:p>
          <a:p>
            <a:pPr marL="0" lvl="0" indent="0">
              <a:buNone/>
            </a:pPr>
            <a:r>
              <a:rPr lang="nb-NO" sz="1500" dirty="0"/>
              <a:t>Før det tas stilling til plassering av tiltak og avgrensning av stier og utfartsområder, skal naturvernmyndighetene rådføres, og områdene ev befares. </a:t>
            </a:r>
          </a:p>
          <a:p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979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Mulige tiltak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nb-NO" dirty="0"/>
              <a:t>Tilrettelegging for </a:t>
            </a:r>
            <a:r>
              <a:rPr lang="nb-NO" dirty="0" smtClean="0"/>
              <a:t>ferdsel</a:t>
            </a:r>
          </a:p>
          <a:p>
            <a:r>
              <a:rPr lang="nb-NO" dirty="0"/>
              <a:t>Tilrettelegging for </a:t>
            </a:r>
            <a:r>
              <a:rPr lang="nb-NO" dirty="0" smtClean="0"/>
              <a:t>rekreasjon</a:t>
            </a:r>
          </a:p>
          <a:p>
            <a:r>
              <a:rPr lang="nb-NO" dirty="0"/>
              <a:t>Tilrettelegging for </a:t>
            </a:r>
            <a:r>
              <a:rPr lang="nb-NO" dirty="0" smtClean="0"/>
              <a:t>utfart</a:t>
            </a:r>
          </a:p>
          <a:p>
            <a:r>
              <a:rPr lang="nb-NO" dirty="0"/>
              <a:t>Tilrettelegging for utvikling på </a:t>
            </a:r>
            <a:r>
              <a:rPr lang="nb-NO" dirty="0" smtClean="0"/>
              <a:t>platået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00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Mulige virkninger - oppsummering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457200" y="1217815"/>
            <a:ext cx="7926590" cy="5077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795" y="1785938"/>
            <a:ext cx="1759006" cy="53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0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Plankonseptet</a:t>
            </a:r>
            <a:endParaRPr lang="nb-NO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sz="quarter" idx="10"/>
          </p:nvPr>
        </p:nvSpPr>
        <p:spPr bwMode="auto">
          <a:xfrm>
            <a:off x="457200" y="1174396"/>
            <a:ext cx="822960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600" b="0" i="0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Basert på vurderingene i kapittel 5, </a:t>
            </a:r>
            <a:r>
              <a:rPr lang="nb-NO" altLang="nb-NO" sz="16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foreslår administrasjonen å legge </a:t>
            </a:r>
            <a:r>
              <a:rPr kumimoji="0" lang="nb-NO" altLang="nb-NO" sz="1600" b="0" i="0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følgende hovedelementer til grunn for utforming av planen: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600" b="0" i="0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defTabSz="914400">
              <a:buClrTx/>
              <a:buFont typeface="Wingdings" panose="05000000000000000000" pitchFamily="2" charset="2"/>
              <a:buChar char="§"/>
            </a:pPr>
            <a:r>
              <a:rPr kumimoji="0" lang="nb-NO" altLang="nb-NO" sz="1600" b="0" i="0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Nordkapphalvøya</a:t>
            </a:r>
            <a:r>
              <a:rPr kumimoji="0" lang="nb-NO" altLang="nb-NO" sz="1600" b="0" i="0" strike="noStrike" cap="none" normalizeH="0" dirty="0" smtClean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videreføres i hovedsak som LNFR-område.</a:t>
            </a:r>
            <a:endParaRPr kumimoji="0" lang="nb-NO" altLang="nb-NO" sz="1600" b="0" i="0" strike="noStrike" cap="none" normalizeH="0" baseline="0" dirty="0" smtClean="0">
              <a:ln>
                <a:noFill/>
              </a:ln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buClrTx/>
              <a:buFont typeface="Wingdings" panose="05000000000000000000" pitchFamily="2" charset="2"/>
              <a:buChar char="§"/>
            </a:pPr>
            <a:r>
              <a:rPr kumimoji="0" lang="nb-NO" altLang="nb-NO" sz="1600" b="0" i="0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Stiene til Hornvika, </a:t>
            </a:r>
            <a:r>
              <a:rPr kumimoji="0" lang="nb-NO" altLang="nb-NO" sz="1600" b="0" i="0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Knivskjellodden</a:t>
            </a:r>
            <a:r>
              <a:rPr kumimoji="0" lang="nb-NO" altLang="nb-NO" sz="1600" b="0" i="0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Tunes og </a:t>
            </a:r>
            <a:r>
              <a:rPr kumimoji="0" lang="nb-NO" altLang="nb-NO" sz="1600" b="0" i="0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Småkjeftan</a:t>
            </a:r>
            <a:r>
              <a:rPr kumimoji="0" lang="nb-NO" altLang="nb-NO" sz="1600" b="0" i="0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avsettes i plankartet, og tillates oppgradert.</a:t>
            </a:r>
            <a:endParaRPr kumimoji="0" lang="nb-NO" altLang="nb-NO" sz="1600" b="0" i="0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defTabSz="914400">
              <a:buClrTx/>
              <a:buFont typeface="Wingdings" panose="05000000000000000000" pitchFamily="2" charset="2"/>
              <a:buChar char="§"/>
            </a:pPr>
            <a:r>
              <a:rPr kumimoji="0" lang="nb-NO" altLang="nb-NO" sz="1600" b="0" i="0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Hornvika, </a:t>
            </a:r>
            <a:r>
              <a:rPr kumimoji="0" lang="nb-NO" altLang="nb-NO" sz="1600" b="0" i="0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Knivskjellodden</a:t>
            </a:r>
            <a:r>
              <a:rPr kumimoji="0" lang="nb-NO" altLang="nb-NO" sz="1600" b="0" i="0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/-bukta, Tunes og </a:t>
            </a:r>
            <a:r>
              <a:rPr kumimoji="0" lang="nb-NO" altLang="nb-NO" sz="1600" b="0" i="0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Småkjæftan</a:t>
            </a:r>
            <a:r>
              <a:rPr kumimoji="0" lang="nb-NO" altLang="nb-NO" sz="1600" b="0" i="0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avsettes i kartet som turmål, og her tillates opparbeidet bålplass med gapahuk.</a:t>
            </a:r>
            <a:endParaRPr kumimoji="0" lang="nb-NO" altLang="nb-NO" sz="1600" b="0" i="0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defTabSz="914400">
              <a:buClrTx/>
              <a:buFont typeface="Wingdings" panose="05000000000000000000" pitchFamily="2" charset="2"/>
              <a:buChar char="§"/>
            </a:pPr>
            <a:r>
              <a:rPr kumimoji="0" lang="nb-NO" altLang="nb-NO" sz="1600" b="0" i="0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Det åpnes for opparbeidelse av </a:t>
            </a:r>
            <a:r>
              <a:rPr kumimoji="0" lang="nb-NO" altLang="nb-NO" sz="1600" b="0" i="0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beredskapsveg</a:t>
            </a:r>
            <a:r>
              <a:rPr kumimoji="0" lang="nb-NO" altLang="nb-NO" sz="1600" b="0" i="0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til Knivskjellbukta, og der legges til rette for sanitær- og renovasjonstilbud.</a:t>
            </a:r>
            <a:endParaRPr kumimoji="0" lang="nb-NO" altLang="nb-NO" sz="1600" b="0" i="0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defTabSz="914400">
              <a:buClrTx/>
              <a:buFont typeface="Wingdings" panose="05000000000000000000" pitchFamily="2" charset="2"/>
              <a:buChar char="§"/>
            </a:pPr>
            <a:r>
              <a:rPr kumimoji="0" lang="nb-NO" altLang="nb-NO" sz="1600" b="0" i="0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Dagens utfartsparkering utvides og forsterkes med sanitær- og renovasjonstilbud, samt et enkelt informasjonssenter. </a:t>
            </a:r>
          </a:p>
          <a:p>
            <a:pPr defTabSz="914400">
              <a:buClrTx/>
              <a:buFont typeface="Wingdings" panose="05000000000000000000" pitchFamily="2" charset="2"/>
              <a:buChar char="§"/>
            </a:pPr>
            <a:r>
              <a:rPr lang="nb-NO" altLang="nb-NO" sz="1600" dirty="0" smtClean="0">
                <a:latin typeface="+mn-lt"/>
                <a:cs typeface="Times New Roman" panose="02020603050405020304" pitchFamily="18" charset="0"/>
              </a:rPr>
              <a:t>Det etableres mindre utfartsparkeringer ved Hornvika og Kjeftavatnet.</a:t>
            </a:r>
            <a:endParaRPr kumimoji="0" lang="nb-NO" altLang="nb-NO" sz="1600" b="0" i="0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defTabSz="914400">
              <a:buClrTx/>
              <a:buFont typeface="Wingdings" panose="05000000000000000000" pitchFamily="2" charset="2"/>
              <a:buChar char="§"/>
            </a:pPr>
            <a:r>
              <a:rPr kumimoji="0" lang="nb-NO" altLang="nb-NO" sz="1600" b="0" i="0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På platået avsluttes E69 i en snuplass, hvor det også etableres offentlig parkering.</a:t>
            </a:r>
          </a:p>
          <a:p>
            <a:pPr defTabSz="914400">
              <a:buClrTx/>
              <a:buFont typeface="Wingdings" panose="05000000000000000000" pitchFamily="2" charset="2"/>
              <a:buChar char="§"/>
            </a:pPr>
            <a:r>
              <a:rPr kumimoji="0" lang="nb-NO" altLang="nb-NO" sz="1600" b="0" i="0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og atkomst til selve klippen. </a:t>
            </a:r>
          </a:p>
          <a:p>
            <a:pPr defTabSz="914400">
              <a:buClrTx/>
              <a:buFont typeface="Wingdings" panose="05000000000000000000" pitchFamily="2" charset="2"/>
              <a:buChar char="§"/>
            </a:pPr>
            <a:r>
              <a:rPr lang="nb-NO" altLang="nb-NO" sz="1600" dirty="0" smtClean="0">
                <a:latin typeface="+mn-lt"/>
                <a:cs typeface="Times New Roman" panose="02020603050405020304" pitchFamily="18" charset="0"/>
              </a:rPr>
              <a:t>Selve platået avsettes til offentlig friområde, hvor det innenfor definerte rammer kan gjøres tiltak, bl.a. opparbeides tursti.</a:t>
            </a:r>
            <a:endParaRPr kumimoji="0" lang="nb-NO" altLang="nb-NO" sz="1600" b="0" i="0" strike="noStrike" cap="none" normalizeH="0" baseline="0" dirty="0" smtClean="0">
              <a:ln>
                <a:noFill/>
              </a:ln>
              <a:effectLst/>
              <a:latin typeface="+mn-lt"/>
            </a:endParaRPr>
          </a:p>
          <a:p>
            <a:pPr defTabSz="914400">
              <a:buClrTx/>
              <a:buFont typeface="Wingdings" panose="05000000000000000000" pitchFamily="2" charset="2"/>
              <a:buChar char="§"/>
            </a:pPr>
            <a:r>
              <a:rPr kumimoji="0" lang="nb-NO" altLang="nb-NO" sz="1600" b="0" i="0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Dagens </a:t>
            </a:r>
            <a:r>
              <a:rPr kumimoji="0" lang="nb-NO" altLang="nb-NO" sz="1600" b="0" i="0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byggeområde</a:t>
            </a:r>
            <a:r>
              <a:rPr lang="nb-NO" altLang="nb-NO" sz="1600" dirty="0" err="1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nb-NO" altLang="nb-NO" sz="1600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på terreng/under bakken </a:t>
            </a:r>
            <a:r>
              <a:rPr kumimoji="0" lang="nb-NO" altLang="nb-NO" sz="1600" b="0" i="0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videreføres, og det avsettes et tilliggende </a:t>
            </a:r>
            <a:r>
              <a:rPr kumimoji="0" lang="nb-NO" altLang="nb-NO" sz="1600" b="0" i="0" strike="noStrike" cap="none" normalizeH="0" baseline="0" dirty="0" err="1" smtClean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byggeområde</a:t>
            </a:r>
            <a:r>
              <a:rPr kumimoji="0" lang="nb-NO" altLang="nb-NO" sz="1600" b="0" i="0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for kompletterende,</a:t>
            </a:r>
            <a:r>
              <a:rPr kumimoji="0" lang="nb-NO" altLang="nb-NO" sz="1600" b="0" i="0" strike="noStrike" cap="none" normalizeH="0" dirty="0" smtClean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ikke konkurrerende, </a:t>
            </a:r>
            <a:r>
              <a:rPr kumimoji="0" lang="nb-NO" altLang="nb-NO" sz="1600" b="0" i="0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aktivitet. </a:t>
            </a:r>
            <a:endParaRPr kumimoji="0" lang="nb-NO" altLang="nb-NO" sz="1600" b="0" i="0" strike="noStrike" cap="none" normalizeH="0" baseline="0" dirty="0" smtClean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401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Plankartet 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1477350" y="1885987"/>
            <a:ext cx="7252855" cy="528197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l="1364" t="923" r="76418" b="74864"/>
          <a:stretch/>
        </p:blipFill>
        <p:spPr>
          <a:xfrm>
            <a:off x="457200" y="337778"/>
            <a:ext cx="2770909" cy="2199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046" y="2750127"/>
            <a:ext cx="2011633" cy="35536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249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Bebyggelse og anlegg 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Planbestemmelser 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b="1" dirty="0"/>
              <a:t>IV.1.1.	Fellesbestemmelser</a:t>
            </a:r>
          </a:p>
          <a:p>
            <a:pPr marL="0" lvl="0" indent="0">
              <a:buNone/>
            </a:pPr>
            <a:r>
              <a:rPr lang="nb-NO" dirty="0"/>
              <a:t>Nødvendig teknisk infrastruktur tillates etablert innenfor områdene.</a:t>
            </a:r>
          </a:p>
          <a:p>
            <a:pPr marL="0" lvl="0" indent="0">
              <a:buNone/>
            </a:pPr>
            <a:r>
              <a:rPr lang="nb-NO" dirty="0"/>
              <a:t>Maks tillatte kotehøyder er angitt på plankartet.</a:t>
            </a:r>
          </a:p>
          <a:p>
            <a:pPr marL="0" lvl="0" indent="0">
              <a:buNone/>
            </a:pPr>
            <a:r>
              <a:rPr lang="nb-NO" dirty="0"/>
              <a:t>Byggegrenser sammenfaller med angitte formålsgrenser.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IV.1.2.	Næringsbebyggelse (BN1-3)</a:t>
            </a:r>
          </a:p>
          <a:p>
            <a:pPr marL="0" lvl="0" indent="0">
              <a:buNone/>
            </a:pPr>
            <a:r>
              <a:rPr lang="nb-NO" dirty="0"/>
              <a:t>Området er avsatt til næringsbebyggelse med tilhørende anlegg.</a:t>
            </a:r>
          </a:p>
          <a:p>
            <a:pPr marL="0" lvl="0" indent="0">
              <a:buNone/>
            </a:pPr>
            <a:r>
              <a:rPr lang="nb-NO" dirty="0"/>
              <a:t>Det tillates etableringer knyttet til opplevelsesaktiviteter, forretning, lager, bevertning og nisjebasert overnatting Antall senger skal ikke overstige dagens.  </a:t>
            </a:r>
          </a:p>
          <a:p>
            <a:pPr marL="0" lvl="0" indent="0">
              <a:buNone/>
            </a:pPr>
            <a:r>
              <a:rPr lang="nb-NO" dirty="0"/>
              <a:t>Maks byggehøyde er satt til </a:t>
            </a:r>
            <a:r>
              <a:rPr lang="nb-NO" dirty="0" err="1"/>
              <a:t>kote</a:t>
            </a:r>
            <a:r>
              <a:rPr lang="nb-NO" dirty="0"/>
              <a:t> +315.</a:t>
            </a:r>
          </a:p>
          <a:p>
            <a:pPr marL="0" lvl="0" indent="0">
              <a:buNone/>
            </a:pPr>
            <a:r>
              <a:rPr lang="nb-NO" dirty="0"/>
              <a:t>Området gis adkomst via offentlig vei.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500" b="1" dirty="0" smtClean="0"/>
              <a:t>IV.1.3</a:t>
            </a:r>
            <a:r>
              <a:rPr lang="nb-NO" sz="1500" b="1" dirty="0"/>
              <a:t>.	Lager (BL1)</a:t>
            </a:r>
          </a:p>
          <a:p>
            <a:pPr marL="0" lvl="0" indent="0">
              <a:buNone/>
            </a:pPr>
            <a:r>
              <a:rPr lang="nb-NO" sz="1500" dirty="0"/>
              <a:t>Området er avsatt til lager med tilhørende anlegg.</a:t>
            </a:r>
          </a:p>
          <a:p>
            <a:pPr marL="0" lvl="0" indent="0">
              <a:buNone/>
            </a:pPr>
            <a:r>
              <a:rPr lang="nb-NO" sz="1500" dirty="0"/>
              <a:t>Det tillates etableringer knyttet til drift, lager og logistikk. </a:t>
            </a:r>
          </a:p>
          <a:p>
            <a:pPr marL="0" lvl="0" indent="0">
              <a:buNone/>
            </a:pPr>
            <a:r>
              <a:rPr lang="nb-NO" sz="1500" dirty="0"/>
              <a:t>Maks byggehøyde er satt til </a:t>
            </a:r>
            <a:r>
              <a:rPr lang="nb-NO" sz="1500" dirty="0" err="1"/>
              <a:t>kote</a:t>
            </a:r>
            <a:r>
              <a:rPr lang="nb-NO" sz="1500" dirty="0"/>
              <a:t> +310.</a:t>
            </a:r>
          </a:p>
          <a:p>
            <a:pPr marL="0" lvl="0" indent="0">
              <a:buNone/>
            </a:pPr>
            <a:r>
              <a:rPr lang="nb-NO" sz="1500" dirty="0"/>
              <a:t>Området gis adkomst via offentlig vei. </a:t>
            </a:r>
          </a:p>
          <a:p>
            <a:pPr marL="0" indent="0">
              <a:buNone/>
            </a:pPr>
            <a:r>
              <a:rPr lang="nb-NO" sz="1500" b="1" dirty="0"/>
              <a:t>  </a:t>
            </a:r>
            <a:endParaRPr lang="nb-NO" sz="1500" dirty="0"/>
          </a:p>
          <a:p>
            <a:pPr marL="0" indent="0">
              <a:buNone/>
            </a:pPr>
            <a:r>
              <a:rPr lang="nb-NO" sz="1500" b="1" dirty="0"/>
              <a:t>IV.1.4.	Vann- og avløpsanlegg (BVA1-2)</a:t>
            </a:r>
          </a:p>
          <a:p>
            <a:pPr marL="0" lvl="0" indent="0">
              <a:buNone/>
            </a:pPr>
            <a:r>
              <a:rPr lang="nb-NO" sz="1500" dirty="0"/>
              <a:t>Områdene er avsatt til vann og avløpsanlegg.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4781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199" y="1768416"/>
            <a:ext cx="6961910" cy="457200"/>
          </a:xfrm>
        </p:spPr>
        <p:txBody>
          <a:bodyPr/>
          <a:lstStyle/>
          <a:p>
            <a:r>
              <a:rPr lang="nb-NO" dirty="0" smtClean="0"/>
              <a:t>Samferdselsanlegg og infrastruktur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Planbestemmelser 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b="1" dirty="0"/>
              <a:t>IV.2.1.	Fellesbestemmelser</a:t>
            </a:r>
          </a:p>
          <a:p>
            <a:pPr marL="0" lvl="0" indent="0">
              <a:buNone/>
            </a:pPr>
            <a:r>
              <a:rPr lang="nb-NO" dirty="0"/>
              <a:t>Nødvendig teknisk infrastruktur tillates etablert innenfor områdene.</a:t>
            </a:r>
          </a:p>
          <a:p>
            <a:pPr marL="0" indent="0">
              <a:buNone/>
            </a:pPr>
            <a:r>
              <a:rPr lang="nb-NO" dirty="0"/>
              <a:t> </a:t>
            </a:r>
          </a:p>
          <a:p>
            <a:pPr marL="0" indent="0">
              <a:buNone/>
            </a:pPr>
            <a:r>
              <a:rPr lang="nb-NO" b="1" dirty="0"/>
              <a:t>IV.2.2.	Veg (SV1-3)</a:t>
            </a:r>
          </a:p>
          <a:p>
            <a:pPr marL="0" lvl="0" indent="0">
              <a:buNone/>
            </a:pPr>
            <a:r>
              <a:rPr lang="nb-NO" dirty="0"/>
              <a:t>Områdene er avsatt til offentlig og privat veganlegg, herunder parkering.</a:t>
            </a:r>
          </a:p>
          <a:p>
            <a:pPr marL="0" indent="0">
              <a:buNone/>
            </a:pPr>
            <a:r>
              <a:rPr lang="nb-NO" b="1" dirty="0"/>
              <a:t> </a:t>
            </a:r>
          </a:p>
          <a:p>
            <a:pPr marL="0" indent="0">
              <a:buNone/>
            </a:pPr>
            <a:r>
              <a:rPr lang="nb-NO" b="1" dirty="0"/>
              <a:t>IV.2.3.	Kjøreveg (SKV1)</a:t>
            </a:r>
          </a:p>
          <a:p>
            <a:pPr marL="0" lvl="0" indent="0">
              <a:buNone/>
            </a:pPr>
            <a:r>
              <a:rPr lang="nb-NO" dirty="0"/>
              <a:t>Områdene er avsatt til offentlig kjøreveg.</a:t>
            </a:r>
          </a:p>
          <a:p>
            <a:pPr marL="0" indent="0">
              <a:buNone/>
            </a:pPr>
            <a:r>
              <a:rPr lang="nb-NO" b="1" dirty="0"/>
              <a:t> </a:t>
            </a:r>
          </a:p>
          <a:p>
            <a:pPr marL="0" indent="0">
              <a:buNone/>
            </a:pPr>
            <a:r>
              <a:rPr lang="nb-NO" b="1" dirty="0"/>
              <a:t>IV.2.4.	Parkering (SPA1, o_SPA2-4)</a:t>
            </a:r>
          </a:p>
          <a:p>
            <a:pPr marL="0" lvl="0" indent="0">
              <a:buNone/>
            </a:pPr>
            <a:r>
              <a:rPr lang="nb-NO" dirty="0"/>
              <a:t>Områdene er avsatt til offentlig og privat parkering.</a:t>
            </a:r>
          </a:p>
          <a:p>
            <a:pPr marL="0" lvl="0" indent="0">
              <a:buNone/>
            </a:pPr>
            <a:r>
              <a:rPr lang="nb-NO" dirty="0"/>
              <a:t>Områdene tillates ikke benyttet til langtidsparkering og overnatting. </a:t>
            </a:r>
          </a:p>
          <a:p>
            <a:pPr marL="0" indent="0">
              <a:buNone/>
            </a:pPr>
            <a:r>
              <a:rPr lang="nb-NO" b="1" dirty="0"/>
              <a:t> </a:t>
            </a:r>
          </a:p>
          <a:p>
            <a:endParaRPr lang="nb-NO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b="1" dirty="0" smtClean="0"/>
              <a:t>IV.2.5</a:t>
            </a:r>
            <a:r>
              <a:rPr lang="nb-NO" sz="1600" b="1" dirty="0"/>
              <a:t>.	Rasteplass (o_SR1)</a:t>
            </a:r>
          </a:p>
          <a:p>
            <a:pPr marL="0" lvl="0" indent="0">
              <a:buNone/>
            </a:pPr>
            <a:r>
              <a:rPr lang="nb-NO" sz="1600" dirty="0"/>
              <a:t>Området er avsatt til offentlig rasteplass</a:t>
            </a:r>
          </a:p>
          <a:p>
            <a:pPr marL="0" lvl="0" indent="0">
              <a:buNone/>
            </a:pPr>
            <a:r>
              <a:rPr lang="nb-NO" sz="1600" dirty="0"/>
              <a:t>Det tillates etablert parkeringsplasser og mindre bebyggelse som legger til rette for bl.a. informasjon, renovasjon, sanitær, beredskap og drift.</a:t>
            </a:r>
          </a:p>
          <a:p>
            <a:pPr marL="0" lvl="0" indent="0">
              <a:buNone/>
            </a:pPr>
            <a:r>
              <a:rPr lang="nb-NO" sz="1600" dirty="0"/>
              <a:t>Området tillates ikke benyttet til langtidsparkering og overnatting.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051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Grønnstruktur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Planbestemmelser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500" b="1" dirty="0"/>
              <a:t>IV.3.1.	Friområde (GF1)</a:t>
            </a:r>
            <a:endParaRPr lang="nb-NO" sz="1500" dirty="0"/>
          </a:p>
          <a:p>
            <a:pPr marL="0" lvl="0" indent="0">
              <a:buNone/>
            </a:pPr>
            <a:r>
              <a:rPr lang="nb-NO" sz="1500" dirty="0"/>
              <a:t>Området er avsatt til offentlig friområde.</a:t>
            </a:r>
          </a:p>
          <a:p>
            <a:pPr marL="0" lvl="0" indent="0">
              <a:buNone/>
            </a:pPr>
            <a:r>
              <a:rPr lang="nb-NO" sz="1500" dirty="0"/>
              <a:t>Nødvendig teknisk infrastruktur tillates etablert innenfor området.</a:t>
            </a:r>
          </a:p>
          <a:p>
            <a:pPr marL="0" lvl="0" indent="0">
              <a:buNone/>
            </a:pPr>
            <a:r>
              <a:rPr lang="nb-NO" sz="1500" dirty="0"/>
              <a:t>Innenfor området tillates ingen bebyggelse eller innretninger over terreng. </a:t>
            </a:r>
          </a:p>
          <a:p>
            <a:pPr marL="0" lvl="0" indent="0">
              <a:buNone/>
            </a:pPr>
            <a:r>
              <a:rPr lang="nb-NO" sz="1500" dirty="0"/>
              <a:t>Innenfor området tillates etablert tursti. </a:t>
            </a:r>
          </a:p>
          <a:p>
            <a:pPr marL="0" lvl="0" indent="0">
              <a:buNone/>
            </a:pPr>
            <a:r>
              <a:rPr lang="nb-NO" sz="1500" dirty="0"/>
              <a:t>Av hensyn til personsikkerhet er det tillatt med inngjerding langs brattkanter.</a:t>
            </a:r>
          </a:p>
          <a:p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741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199" y="1768416"/>
            <a:ext cx="6996546" cy="457200"/>
          </a:xfrm>
        </p:spPr>
        <p:txBody>
          <a:bodyPr/>
          <a:lstStyle/>
          <a:p>
            <a:r>
              <a:rPr lang="nb-NO" dirty="0"/>
              <a:t>L</a:t>
            </a:r>
            <a:r>
              <a:rPr lang="nb-NO" dirty="0" smtClean="0"/>
              <a:t>andbruks-, natur- og </a:t>
            </a:r>
            <a:r>
              <a:rPr lang="nb-NO" dirty="0" err="1" smtClean="0"/>
              <a:t>friluftsformål</a:t>
            </a:r>
            <a:r>
              <a:rPr lang="nb-NO" dirty="0" smtClean="0"/>
              <a:t>, samt reindrift</a:t>
            </a:r>
            <a:endParaRPr lang="nb-NO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Planbestemmelser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b="1" dirty="0" smtClean="0"/>
              <a:t>IV.4.1</a:t>
            </a:r>
            <a:r>
              <a:rPr lang="nb-NO" sz="1600" b="1" dirty="0"/>
              <a:t>.	LNFR-område (L1)</a:t>
            </a:r>
            <a:endParaRPr lang="nb-NO" sz="1600" dirty="0"/>
          </a:p>
          <a:p>
            <a:pPr marL="0" lvl="0" indent="0">
              <a:buNone/>
            </a:pPr>
            <a:r>
              <a:rPr lang="nb-NO" sz="1600" dirty="0"/>
              <a:t>Det tillates å føre opp nødvendige bygninger og mindre anlegg som skal tjene til næringsmessig reindrift, fiske, akvakultur eller ferdsel til sjøs innenfor 100-metersbeltet. </a:t>
            </a:r>
          </a:p>
          <a:p>
            <a:pPr marL="0" lvl="0" indent="0">
              <a:buNone/>
            </a:pPr>
            <a:r>
              <a:rPr lang="nb-NO" sz="1600" dirty="0"/>
              <a:t>Tiltak i tråd med formålet tillates så lenge det ikke medfører vesentlige negative konsekvenser for biologisk mangfold, kulturminner, landskap, reindrift og friluftsliv.</a:t>
            </a:r>
          </a:p>
          <a:p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518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CPowr1">
  <a:themeElements>
    <a:clrScheme name="Egendefinert 4">
      <a:dk1>
        <a:srgbClr val="3C3C3B"/>
      </a:dk1>
      <a:lt1>
        <a:sysClr val="window" lastClr="FFFFFF"/>
      </a:lt1>
      <a:dk2>
        <a:srgbClr val="8D8E8D"/>
      </a:dk2>
      <a:lt2>
        <a:srgbClr val="EEECE1"/>
      </a:lt2>
      <a:accent1>
        <a:srgbClr val="8D8E8D"/>
      </a:accent1>
      <a:accent2>
        <a:srgbClr val="F7AD20"/>
      </a:accent2>
      <a:accent3>
        <a:srgbClr val="212121"/>
      </a:accent3>
      <a:accent4>
        <a:srgbClr val="B3B3B3"/>
      </a:accent4>
      <a:accent5>
        <a:srgbClr val="008AD4"/>
      </a:accent5>
      <a:accent6>
        <a:srgbClr val="78BCD6"/>
      </a:accent6>
      <a:hlink>
        <a:srgbClr val="F7AD20"/>
      </a:hlink>
      <a:folHlink>
        <a:srgbClr val="B3B3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MCPowr1</Template>
  <TotalTime>1105</TotalTime>
  <Words>1370</Words>
  <Application>Microsoft Office PowerPoint</Application>
  <PresentationFormat>Skjermfremvisning (4:3)</PresentationFormat>
  <Paragraphs>229</Paragraphs>
  <Slides>19</Slides>
  <Notes>19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7" baseType="lpstr">
      <vt:lpstr>Arial</vt:lpstr>
      <vt:lpstr>Calibri</vt:lpstr>
      <vt:lpstr>Courier New</vt:lpstr>
      <vt:lpstr>Gill Sans</vt:lpstr>
      <vt:lpstr>Times New Roman</vt:lpstr>
      <vt:lpstr>Wingdings</vt:lpstr>
      <vt:lpstr>ヒラギノ角ゴ ProN W3</vt:lpstr>
      <vt:lpstr>MCPowr1</vt:lpstr>
      <vt:lpstr>Områderegulering Nordkapphalvøya</vt:lpstr>
      <vt:lpstr>Mulige tiltak</vt:lpstr>
      <vt:lpstr>Mulige virkninger - oppsummering</vt:lpstr>
      <vt:lpstr>Plankonseptet</vt:lpstr>
      <vt:lpstr>Plankartet </vt:lpstr>
      <vt:lpstr>Planbestemmelser </vt:lpstr>
      <vt:lpstr>Planbestemmelser </vt:lpstr>
      <vt:lpstr>Planbestemmelser</vt:lpstr>
      <vt:lpstr>Planbestemmelser</vt:lpstr>
      <vt:lpstr>Planbestemmelser</vt:lpstr>
      <vt:lpstr>Planbestemmelser</vt:lpstr>
      <vt:lpstr>Planbestemmelser</vt:lpstr>
      <vt:lpstr>Planbestemmelser</vt:lpstr>
      <vt:lpstr>Planbestemmelser</vt:lpstr>
      <vt:lpstr>Planbestemmelser</vt:lpstr>
      <vt:lpstr>Planbestemmelser</vt:lpstr>
      <vt:lpstr>Planbestemmelser</vt:lpstr>
      <vt:lpstr>Planbestemmelser</vt:lpstr>
      <vt:lpstr>Planbestemmelser</vt:lpstr>
    </vt:vector>
  </TitlesOfParts>
  <Company>Multiconsult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Langeid, Tom</dc:creator>
  <cp:lastModifiedBy>Vegard Juliussen</cp:lastModifiedBy>
  <cp:revision>77</cp:revision>
  <cp:lastPrinted>2018-01-04T12:23:40Z</cp:lastPrinted>
  <dcterms:created xsi:type="dcterms:W3CDTF">2017-07-17T10:52:34Z</dcterms:created>
  <dcterms:modified xsi:type="dcterms:W3CDTF">2018-01-29T15:13:32Z</dcterms:modified>
</cp:coreProperties>
</file>